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4" r:id="rId15"/>
    <p:sldId id="275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0"/>
    <a:srgbClr val="0087BF"/>
    <a:srgbClr val="D70016"/>
    <a:srgbClr val="FEC900"/>
    <a:srgbClr val="FDDF68"/>
    <a:srgbClr val="F59A37"/>
    <a:srgbClr val="D70017"/>
    <a:srgbClr val="FFC900"/>
    <a:srgbClr val="F29837"/>
    <a:srgbClr val="F49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7C2C80-D031-49B1-862C-44D1EA52F46D}" v="245" dt="2019-02-21T13:22:52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72417426124143E-2"/>
          <c:y val="0.11830931314152529"/>
          <c:w val="0.92541516930500056"/>
          <c:h val="0.7929991529589776"/>
        </c:manualLayout>
      </c:layout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Anzahl der Studenten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Hárok1!$B$2:$B$15</c:f>
              <c:numCache>
                <c:formatCode>General</c:formatCode>
                <c:ptCount val="14"/>
                <c:pt idx="0">
                  <c:v>270</c:v>
                </c:pt>
                <c:pt idx="1">
                  <c:v>300</c:v>
                </c:pt>
                <c:pt idx="2">
                  <c:v>540</c:v>
                </c:pt>
                <c:pt idx="3">
                  <c:v>580</c:v>
                </c:pt>
                <c:pt idx="4">
                  <c:v>600</c:v>
                </c:pt>
                <c:pt idx="5">
                  <c:v>820</c:v>
                </c:pt>
                <c:pt idx="6">
                  <c:v>830</c:v>
                </c:pt>
                <c:pt idx="7">
                  <c:v>840</c:v>
                </c:pt>
                <c:pt idx="8">
                  <c:v>850</c:v>
                </c:pt>
                <c:pt idx="9">
                  <c:v>1080</c:v>
                </c:pt>
                <c:pt idx="10">
                  <c:v>2160</c:v>
                </c:pt>
                <c:pt idx="11">
                  <c:v>2900</c:v>
                </c:pt>
                <c:pt idx="12">
                  <c:v>3100</c:v>
                </c:pt>
                <c:pt idx="13">
                  <c:v>3300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56-4E33-B26E-90179412B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450200"/>
        <c:axId val="457458072"/>
      </c:lineChart>
      <c:catAx>
        <c:axId val="457450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7458072"/>
        <c:crosses val="autoZero"/>
        <c:auto val="1"/>
        <c:lblAlgn val="ctr"/>
        <c:lblOffset val="100"/>
        <c:noMultiLvlLbl val="0"/>
      </c:catAx>
      <c:valAx>
        <c:axId val="45745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745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16169743360806"/>
          <c:y val="2.0260150990796044E-2"/>
          <c:w val="0.21197582301023743"/>
          <c:h val="7.6559427144643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0.74937</cdr:x>
      <cdr:y>0.37115</cdr:y>
    </cdr:from>
    <cdr:to>
      <cdr:x>0.74937</cdr:x>
      <cdr:y>0.92625</cdr:y>
    </cdr:to>
    <cdr:cxnSp macro="">
      <cdr:nvCxnSpPr>
        <cdr:cNvPr id="2" name="Rovná spojnica 1">
          <a:extLst xmlns:a="http://schemas.openxmlformats.org/drawingml/2006/main">
            <a:ext uri="{FF2B5EF4-FFF2-40B4-BE49-F238E27FC236}">
              <a16:creationId xmlns:a16="http://schemas.microsoft.com/office/drawing/2014/main" id="{0312FC2C-17CC-42E2-A8AA-BEB7763EE88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536546" y="1259927"/>
          <a:ext cx="0" cy="188434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D6001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009A8-5959-4E21-9CC2-07729006FB64}" type="datetimeFigureOut">
              <a:rPr lang="sk-SK" smtClean="0"/>
              <a:t>21.6.2019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AEA90-0E31-43A2-84C0-ED3368D125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315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EE95C-09DE-4ABC-94CB-5A956A24E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2F8C59-1E73-4515-8940-ED993395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60255A-CAE5-4F83-8DA2-97A280C9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C77-4E6A-4F63-B25F-7061DC14029C}" type="datetime1">
              <a:rPr lang="sk-SK" smtClean="0"/>
              <a:t>21.6.2019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2FEFB7D-9F48-4302-BAF1-C80700FF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AB2035A-B3D7-4A0C-BF36-2FEEDC4D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96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4EE0D-2E19-4B6B-97AD-92812E6C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B459238-121D-4B52-8F41-FD0FF809B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503DCD-5F9A-4361-A677-82FF724F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CDA0-7AD2-4B37-A0F0-7D6394D3E419}" type="datetime1">
              <a:rPr lang="sk-SK" smtClean="0"/>
              <a:t>21.6.2019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2AF75C1-F1CD-4B60-8313-5521B6D2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076AD99-99A9-4824-95F8-97FC5C7B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407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FC80FF6-DCD7-4BF4-8151-3D4EB09E6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3A69DE3-2DD9-44D0-9E7B-BBBC1AAEA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208042-EA32-4271-920D-7F747C2C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BE88-28FC-4A49-87F8-50375A7CEC1B}" type="datetime1">
              <a:rPr lang="sk-SK" smtClean="0"/>
              <a:t>21.6.2019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C7A3F37-D1C6-4F13-947F-18E49926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C89F70-A6BA-403B-BA85-2A7855AE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509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D8D88-10D1-4992-8B7D-27FA4148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F1DA6E-02BF-42E2-A05E-786BD06C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3BBE96F-5E69-4CEC-A25F-4B92EC44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290C-866D-4D71-80ED-116BFA9D63CD}" type="datetime1">
              <a:rPr lang="sk-SK" smtClean="0"/>
              <a:t>21.6.2019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F8855B7-56DE-404D-B86D-2C557736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A73B20-1852-45D2-BFAA-D3F711AC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921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10BC3-3A09-4113-804F-1F6D6D1E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DBA5B94-A54D-47FE-A54A-03E03EF77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79B3F8-C3E7-4A43-8559-FBD11F22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E77-942A-4369-AE29-849218AFE34D}" type="datetime1">
              <a:rPr lang="sk-SK" smtClean="0"/>
              <a:t>21.6.2019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AB7955-A9BA-4B55-8A1E-799D8CA6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4FFDEEB-2EA4-4017-8956-C72DB144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067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7D55F-E6BA-4E95-AD4E-0F8B8C2B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FD1EC7-9F70-4E4D-A031-6AFE2483B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EDB487-21F0-4107-999F-D4D6067E7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13D2F9F-112A-4917-9F26-EB9F6AAA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9E2-BA79-48D4-8AD2-D838BAFE188E}" type="datetime1">
              <a:rPr lang="sk-SK" smtClean="0"/>
              <a:t>21.6.2019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303B310-E988-4CAF-98CF-8F933084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56780F5-5E36-4249-B421-D647BC69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74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7F9AA-1E39-4507-A06B-D51C9D80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90A78D4-3B02-4CDD-B87C-A57E4AC5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07FC536-132F-4A0F-85F9-69BE9BBF8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AEBF6DC1-6D9D-4B28-AF72-24160212B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C5FE4F8-2006-4590-9F7E-780EFD2AB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BC2645B-D3CE-4976-ACE1-E0991717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25F-8801-4CC0-86ED-D47617613520}" type="datetime1">
              <a:rPr lang="sk-SK" smtClean="0"/>
              <a:t>21.6.2019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865C69B-FF27-4BA6-A1A1-CA33C27E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DFD8E0F-97C2-4F01-A5AD-24F0AF01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344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487CA-4F75-4D08-A20C-C406D0D4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95036FA-B818-4C40-B1F9-532BB895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E976-CFB4-4D0D-8BE9-74D0C097B6EF}" type="datetime1">
              <a:rPr lang="sk-SK" smtClean="0"/>
              <a:t>21.6.2019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5F6305F-9E13-49E6-8F75-ECC09446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78BD32F-167C-49D5-8695-BCB3597C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644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99BA376-B7D9-4270-B346-34EE8FD4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5134-B796-442C-BD81-7DF013ACC963}" type="datetime1">
              <a:rPr lang="sk-SK" smtClean="0"/>
              <a:t>21.6.2019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25D8F66-0C7B-478E-81E4-2D8B3F88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55B39E1-F90F-4ADD-B224-FB4AB256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06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FE1D1-CE68-42C0-9B1C-59B4EB2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146701-06CD-4043-BF88-138AB2EC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D938CA53-7BC1-4C97-91E7-D16871917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A32B026-D5D0-4C17-BF9F-CA59B724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7257-484F-45F3-B0DE-772040DA114F}" type="datetime1">
              <a:rPr lang="sk-SK" smtClean="0"/>
              <a:t>21.6.2019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C1C8E8E-C1C4-4B4B-BE44-5B0E1D11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E212A02-73D3-42FE-A2A6-1FC7D257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79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C401E-D11F-4EEB-93AB-F7C35EB0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BE1C3D9-839D-4C7E-853C-964C43887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8DC0C99D-4C8E-454A-84DC-09E654072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18A197A-28B0-483A-8103-6F0D9A8D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2B6B-0AD3-40A2-B688-1B7BADDD8E28}" type="datetime1">
              <a:rPr lang="sk-SK" smtClean="0"/>
              <a:t>21.6.2019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A6FA2B-E0A0-439D-A1DE-5A118147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C605245-5A71-4B67-AECC-D8700C9D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385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9A32307-3043-4659-97B8-4E93F6F6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3893F2C8-ACE0-42F5-83F3-7A9F5738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62B1DC-379C-48F9-AE9B-33295263F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7844-22F3-46A1-9C4F-3B519F927BA8}" type="datetime1">
              <a:rPr lang="sk-SK" smtClean="0"/>
              <a:t>21.6.2019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6F708A4-BEC8-4FD4-A4C3-9ACB81414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DSA - Deutsch Slowakische Akademien - www.dsakademien.sk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164E3DD-2DF1-4481-9ED3-8B5E4727D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F877-40A6-464B-BA2C-C1FF033D2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39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jpg"/><Relationship Id="rId5" Type="http://schemas.openxmlformats.org/officeDocument/2006/relationships/image" Target="../media/image7.png"/><Relationship Id="rId10" Type="http://schemas.openxmlformats.org/officeDocument/2006/relationships/image" Target="../media/image23.jpg"/><Relationship Id="rId4" Type="http://schemas.openxmlformats.org/officeDocument/2006/relationships/image" Target="../media/image19.jp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0.jpg"/><Relationship Id="rId5" Type="http://schemas.openxmlformats.org/officeDocument/2006/relationships/image" Target="../media/image27.jpg"/><Relationship Id="rId10" Type="http://schemas.openxmlformats.org/officeDocument/2006/relationships/image" Target="../media/image11.jpg"/><Relationship Id="rId4" Type="http://schemas.openxmlformats.org/officeDocument/2006/relationships/image" Target="../media/image26.jpg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ClipArt&#10;&#10;Popis sa automaticky vygeneroval">
            <a:extLst>
              <a:ext uri="{FF2B5EF4-FFF2-40B4-BE49-F238E27FC236}">
                <a16:creationId xmlns:a16="http://schemas.microsoft.com/office/drawing/2014/main" id="{0792508E-1099-4C6A-B7CD-EC4FB934C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" y="1566245"/>
            <a:ext cx="5598943" cy="335936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AD14D5BE-EAC2-4697-99FE-96DD43E719CF}"/>
              </a:ext>
            </a:extLst>
          </p:cNvPr>
          <p:cNvSpPr txBox="1"/>
          <p:nvPr/>
        </p:nvSpPr>
        <p:spPr>
          <a:xfrm>
            <a:off x="6569078" y="1676267"/>
            <a:ext cx="49480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/>
              <a:t>Deutsch</a:t>
            </a:r>
            <a:r>
              <a:rPr lang="sk-SK" sz="6600" b="1" dirty="0"/>
              <a:t>-</a:t>
            </a:r>
            <a:endParaRPr lang="de-DE" sz="6600" b="1" dirty="0"/>
          </a:p>
          <a:p>
            <a:r>
              <a:rPr lang="de-DE" sz="6600" b="1" dirty="0"/>
              <a:t>Slowakische </a:t>
            </a:r>
          </a:p>
          <a:p>
            <a:r>
              <a:rPr lang="de-DE" sz="6600" b="1" dirty="0"/>
              <a:t>Akademien</a:t>
            </a:r>
            <a:endParaRPr lang="de-DE" sz="6000" b="1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C55F7D-353B-4B38-A933-90B32F7D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DSA - Deutsch Slowakische Akademien - www.dsakademien.sk</a:t>
            </a:r>
            <a:endParaRPr lang="sk-SK" dirty="0"/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A0522B69-290B-4ED1-BCC0-81C81BC69D53}"/>
              </a:ext>
            </a:extLst>
          </p:cNvPr>
          <p:cNvCxnSpPr>
            <a:cxnSpLocks/>
          </p:cNvCxnSpPr>
          <p:nvPr/>
        </p:nvCxnSpPr>
        <p:spPr>
          <a:xfrm>
            <a:off x="6096000" y="1168167"/>
            <a:ext cx="0" cy="45216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99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ClipArt&#10;&#10;Popis sa automaticky vygeneroval">
            <a:extLst>
              <a:ext uri="{FF2B5EF4-FFF2-40B4-BE49-F238E27FC236}">
                <a16:creationId xmlns:a16="http://schemas.microsoft.com/office/drawing/2014/main" id="{59DC8D68-0CA8-4AF4-904C-E8CDEB68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9" y="326570"/>
            <a:ext cx="1704131" cy="1022479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3EB9C4A5-A335-4039-B164-16FA64B617A9}"/>
              </a:ext>
            </a:extLst>
          </p:cNvPr>
          <p:cNvSpPr txBox="1"/>
          <p:nvPr/>
        </p:nvSpPr>
        <p:spPr>
          <a:xfrm>
            <a:off x="2125410" y="380068"/>
            <a:ext cx="967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err="1"/>
              <a:t>Schlüsselsektoren</a:t>
            </a:r>
            <a:endParaRPr lang="sk-SK" sz="5400" b="1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EA849B1-2B6C-4C49-AE29-9E6B58002EFD}"/>
              </a:ext>
            </a:extLst>
          </p:cNvPr>
          <p:cNvSpPr/>
          <p:nvPr/>
        </p:nvSpPr>
        <p:spPr>
          <a:xfrm>
            <a:off x="310853" y="1691904"/>
            <a:ext cx="2020631" cy="20206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681CABA-A276-4354-A681-D0CFFA47BFF4}"/>
              </a:ext>
            </a:extLst>
          </p:cNvPr>
          <p:cNvSpPr txBox="1"/>
          <p:nvPr/>
        </p:nvSpPr>
        <p:spPr>
          <a:xfrm>
            <a:off x="2708533" y="1233245"/>
            <a:ext cx="3452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Autom</a:t>
            </a:r>
            <a:r>
              <a:rPr lang="sk-SK" sz="2800" b="1" dirty="0"/>
              <a:t>o</a:t>
            </a:r>
            <a:r>
              <a:rPr lang="de-DE" sz="2800" b="1" dirty="0" err="1"/>
              <a:t>bilindustrie</a:t>
            </a:r>
            <a:r>
              <a:rPr lang="de-DE" sz="2800" b="1" dirty="0"/>
              <a:t> und Ingenieurwesen</a:t>
            </a:r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7B00F7EA-BE8B-437C-B24C-C6EB1772C641}"/>
              </a:ext>
            </a:extLst>
          </p:cNvPr>
          <p:cNvCxnSpPr>
            <a:cxnSpLocks/>
          </p:cNvCxnSpPr>
          <p:nvPr/>
        </p:nvCxnSpPr>
        <p:spPr>
          <a:xfrm>
            <a:off x="2522290" y="1429305"/>
            <a:ext cx="0" cy="235413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>
            <a:extLst>
              <a:ext uri="{FF2B5EF4-FFF2-40B4-BE49-F238E27FC236}">
                <a16:creationId xmlns:a16="http://schemas.microsoft.com/office/drawing/2014/main" id="{55EBE1D5-47D1-41F1-AF9A-B5D6F348AC79}"/>
              </a:ext>
            </a:extLst>
          </p:cNvPr>
          <p:cNvSpPr/>
          <p:nvPr/>
        </p:nvSpPr>
        <p:spPr>
          <a:xfrm rot="207781">
            <a:off x="5867451" y="1664026"/>
            <a:ext cx="2020631" cy="202063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6AF8C177-693D-41C9-AFC2-BD09673050B1}"/>
              </a:ext>
            </a:extLst>
          </p:cNvPr>
          <p:cNvCxnSpPr>
            <a:cxnSpLocks/>
          </p:cNvCxnSpPr>
          <p:nvPr/>
        </p:nvCxnSpPr>
        <p:spPr>
          <a:xfrm>
            <a:off x="8043644" y="1429305"/>
            <a:ext cx="0" cy="235413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>
            <a:extLst>
              <a:ext uri="{FF2B5EF4-FFF2-40B4-BE49-F238E27FC236}">
                <a16:creationId xmlns:a16="http://schemas.microsoft.com/office/drawing/2014/main" id="{B7717CEF-04E7-47D9-A394-C90D6F8FCD30}"/>
              </a:ext>
            </a:extLst>
          </p:cNvPr>
          <p:cNvSpPr txBox="1"/>
          <p:nvPr/>
        </p:nvSpPr>
        <p:spPr>
          <a:xfrm>
            <a:off x="8195016" y="1343232"/>
            <a:ext cx="319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Wasserwirtschaft</a:t>
            </a:r>
            <a:endParaRPr lang="sk-SK" sz="2800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B193DF58-BDB1-4DCF-8C55-CC158A685F78}"/>
              </a:ext>
            </a:extLst>
          </p:cNvPr>
          <p:cNvSpPr txBox="1"/>
          <p:nvPr/>
        </p:nvSpPr>
        <p:spPr>
          <a:xfrm>
            <a:off x="2708533" y="2887124"/>
            <a:ext cx="3336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Duale Akademie in Partnerschaft mit Volkswagen </a:t>
            </a:r>
            <a:r>
              <a:rPr lang="de-DE" sz="1400" dirty="0" err="1">
                <a:solidFill>
                  <a:schemeClr val="bg2">
                    <a:lumMod val="25000"/>
                  </a:schemeClr>
                </a:solidFill>
              </a:rPr>
              <a:t>Slovakia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und Siemens - Unternehmensschule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An VW und Siemens Bedürfnisse angepasste Studiengänge – Absolventen setzen ihre Karriere unmittelbar in den Unternehmen fort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AA923AE7-F3CD-4B8F-B02E-080DA1BF1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00" y="2188433"/>
            <a:ext cx="1021699" cy="613019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C0240D4E-433E-418C-985B-56D62C97A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80" y="2182567"/>
            <a:ext cx="613019" cy="613019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F194A61F-5D2F-4A79-B4FB-CADFEC13C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39" y="4965887"/>
            <a:ext cx="1584142" cy="918195"/>
          </a:xfrm>
          <a:prstGeom prst="rect">
            <a:avLst/>
          </a:prstGeom>
        </p:spPr>
      </p:pic>
      <p:sp>
        <p:nvSpPr>
          <p:cNvPr id="24" name="BlokTextu 23">
            <a:extLst>
              <a:ext uri="{FF2B5EF4-FFF2-40B4-BE49-F238E27FC236}">
                <a16:creationId xmlns:a16="http://schemas.microsoft.com/office/drawing/2014/main" id="{E41A5B81-802B-4F90-873C-565B89A90611}"/>
              </a:ext>
            </a:extLst>
          </p:cNvPr>
          <p:cNvSpPr txBox="1"/>
          <p:nvPr/>
        </p:nvSpPr>
        <p:spPr>
          <a:xfrm>
            <a:off x="310853" y="4794544"/>
            <a:ext cx="33366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DSA Nitra - in Partnerschaft mit Jaguar Land Rover gegründet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Die modernste Wissenschafts- und Technologieschule der Slowakei</a:t>
            </a:r>
            <a:endParaRPr lang="sk-SK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" name="Obrázok 26">
            <a:extLst>
              <a:ext uri="{FF2B5EF4-FFF2-40B4-BE49-F238E27FC236}">
                <a16:creationId xmlns:a16="http://schemas.microsoft.com/office/drawing/2014/main" id="{287F9558-06E2-4A57-95EF-3DDF4F60B3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40" y="1931833"/>
            <a:ext cx="1090382" cy="971627"/>
          </a:xfrm>
          <a:prstGeom prst="rect">
            <a:avLst/>
          </a:prstGeom>
        </p:spPr>
      </p:pic>
      <p:sp>
        <p:nvSpPr>
          <p:cNvPr id="30" name="BlokTextu 29">
            <a:extLst>
              <a:ext uri="{FF2B5EF4-FFF2-40B4-BE49-F238E27FC236}">
                <a16:creationId xmlns:a16="http://schemas.microsoft.com/office/drawing/2014/main" id="{33821B0C-69AA-4F63-B69E-53D9ECD62C9F}"/>
              </a:ext>
            </a:extLst>
          </p:cNvPr>
          <p:cNvSpPr txBox="1"/>
          <p:nvPr/>
        </p:nvSpPr>
        <p:spPr>
          <a:xfrm>
            <a:off x="8195016" y="2944367"/>
            <a:ext cx="352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Das modernste Zentrum für Wasserwirtschaftsbildung in der EU. Gebaut im Jahr 2018 auf 1300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9 moderne technische Klassenzimmer und Laboratorien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58D2AF9F-F74E-4F33-BCF9-F6A743B7B6FD}"/>
              </a:ext>
            </a:extLst>
          </p:cNvPr>
          <p:cNvSpPr/>
          <p:nvPr/>
        </p:nvSpPr>
        <p:spPr>
          <a:xfrm>
            <a:off x="6705378" y="4564834"/>
            <a:ext cx="1839125" cy="183912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BD5BBA52-B720-40F3-A88C-727F60AB75AD}"/>
              </a:ext>
            </a:extLst>
          </p:cNvPr>
          <p:cNvSpPr/>
          <p:nvPr/>
        </p:nvSpPr>
        <p:spPr>
          <a:xfrm>
            <a:off x="8361695" y="4566151"/>
            <a:ext cx="1839125" cy="1839125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7E4E9D9D-6685-491B-B007-4373D1CBF2BE}"/>
              </a:ext>
            </a:extLst>
          </p:cNvPr>
          <p:cNvSpPr/>
          <p:nvPr/>
        </p:nvSpPr>
        <p:spPr>
          <a:xfrm>
            <a:off x="9992525" y="4544508"/>
            <a:ext cx="1839125" cy="1839125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Zástupný objekt pre pätu 1">
            <a:extLst>
              <a:ext uri="{FF2B5EF4-FFF2-40B4-BE49-F238E27FC236}">
                <a16:creationId xmlns:a16="http://schemas.microsoft.com/office/drawing/2014/main" id="{CBFCA647-B1F4-40DA-8F02-9136E0DA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pic>
        <p:nvPicPr>
          <p:cNvPr id="26" name="Obrázok 25" descr="Obrázok, na ktorom je objekt&#10;&#10;Popis sa automaticky vygeneroval">
            <a:extLst>
              <a:ext uri="{FF2B5EF4-FFF2-40B4-BE49-F238E27FC236}">
                <a16:creationId xmlns:a16="http://schemas.microsoft.com/office/drawing/2014/main" id="{46CA2257-0A3C-4F6F-8F9E-EACA6E39B6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56" y="2111893"/>
            <a:ext cx="1570353" cy="6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3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>
            <a:extLst>
              <a:ext uri="{FF2B5EF4-FFF2-40B4-BE49-F238E27FC236}">
                <a16:creationId xmlns:a16="http://schemas.microsoft.com/office/drawing/2014/main" id="{14789E75-FCC9-4EA3-A936-535EF252D2E3}"/>
              </a:ext>
            </a:extLst>
          </p:cNvPr>
          <p:cNvSpPr/>
          <p:nvPr/>
        </p:nvSpPr>
        <p:spPr>
          <a:xfrm>
            <a:off x="631820" y="1323362"/>
            <a:ext cx="4211273" cy="421127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CAF2B56-B1A4-47E4-A763-A757DA8A89D8}"/>
              </a:ext>
            </a:extLst>
          </p:cNvPr>
          <p:cNvSpPr txBox="1"/>
          <p:nvPr/>
        </p:nvSpPr>
        <p:spPr>
          <a:xfrm>
            <a:off x="5240478" y="1748983"/>
            <a:ext cx="63973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/>
              <a:t>Erfolgsgeschichte </a:t>
            </a:r>
          </a:p>
          <a:p>
            <a:endParaRPr lang="de-DE" sz="6000" b="1" dirty="0"/>
          </a:p>
          <a:p>
            <a:r>
              <a:rPr lang="de-DE" sz="6000" b="1" dirty="0"/>
              <a:t>DSA in</a:t>
            </a:r>
            <a:r>
              <a:rPr lang="sk-SK" sz="6000" b="1" dirty="0"/>
              <a:t> der</a:t>
            </a:r>
            <a:r>
              <a:rPr lang="de-DE" sz="6000" b="1" dirty="0"/>
              <a:t> Automobilindustrie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1CEC33CC-47C2-40C4-835E-598451F72DAB}"/>
              </a:ext>
            </a:extLst>
          </p:cNvPr>
          <p:cNvCxnSpPr>
            <a:cxnSpLocks/>
          </p:cNvCxnSpPr>
          <p:nvPr/>
        </p:nvCxnSpPr>
        <p:spPr>
          <a:xfrm>
            <a:off x="5137212" y="1168165"/>
            <a:ext cx="0" cy="45216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jekt pre pätu 1">
            <a:extLst>
              <a:ext uri="{FF2B5EF4-FFF2-40B4-BE49-F238E27FC236}">
                <a16:creationId xmlns:a16="http://schemas.microsoft.com/office/drawing/2014/main" id="{BBF49CB2-4512-448A-B038-4A2ADA89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0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ClipArt&#10;&#10;Popis sa automaticky vygeneroval">
            <a:extLst>
              <a:ext uri="{FF2B5EF4-FFF2-40B4-BE49-F238E27FC236}">
                <a16:creationId xmlns:a16="http://schemas.microsoft.com/office/drawing/2014/main" id="{4BEE884D-C2FD-46EF-AE91-304031B78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9" y="326570"/>
            <a:ext cx="1704131" cy="1022479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466BEB3-E76E-4F5C-8218-632A48DFEEC9}"/>
              </a:ext>
            </a:extLst>
          </p:cNvPr>
          <p:cNvSpPr txBox="1"/>
          <p:nvPr/>
        </p:nvSpPr>
        <p:spPr>
          <a:xfrm>
            <a:off x="2125410" y="380068"/>
            <a:ext cx="967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/>
              <a:t>DSA in</a:t>
            </a:r>
            <a:r>
              <a:rPr lang="sk-SK" sz="5400" b="1" dirty="0"/>
              <a:t> der</a:t>
            </a:r>
            <a:r>
              <a:rPr lang="de-DE" sz="5400" b="1" dirty="0"/>
              <a:t> Automobilindustrie</a:t>
            </a:r>
          </a:p>
        </p:txBody>
      </p:sp>
      <p:pic>
        <p:nvPicPr>
          <p:cNvPr id="17" name="Obrázok 16" descr="Obrázok, na ktorom je auto, cesta, vonkajšie, doprava&#10;&#10;Popis sa automaticky vygeneroval">
            <a:extLst>
              <a:ext uri="{FF2B5EF4-FFF2-40B4-BE49-F238E27FC236}">
                <a16:creationId xmlns:a16="http://schemas.microsoft.com/office/drawing/2014/main" id="{23E48A07-3856-43EF-A8F6-FDDB2B9A8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31" y="1763157"/>
            <a:ext cx="2640111" cy="1320056"/>
          </a:xfrm>
          <a:prstGeom prst="rect">
            <a:avLst/>
          </a:prstGeom>
        </p:spPr>
      </p:pic>
      <p:pic>
        <p:nvPicPr>
          <p:cNvPr id="25" name="Obrázok 24" descr="Obrázok, na ktorom je auto, červené, doprava, cesta&#10;&#10;Popis sa automaticky vygeneroval">
            <a:extLst>
              <a:ext uri="{FF2B5EF4-FFF2-40B4-BE49-F238E27FC236}">
                <a16:creationId xmlns:a16="http://schemas.microsoft.com/office/drawing/2014/main" id="{90702C6E-0AA2-471C-A2A6-95347F6BF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2" y="1913913"/>
            <a:ext cx="2465027" cy="1096484"/>
          </a:xfrm>
          <a:prstGeom prst="rect">
            <a:avLst/>
          </a:prstGeom>
        </p:spPr>
      </p:pic>
      <p:pic>
        <p:nvPicPr>
          <p:cNvPr id="27" name="Obrázok 26" descr="Obrázok, na ktorom je auto, cesta, doprava, vonkajšie&#10;&#10;Popis sa automaticky vygeneroval">
            <a:extLst>
              <a:ext uri="{FF2B5EF4-FFF2-40B4-BE49-F238E27FC236}">
                <a16:creationId xmlns:a16="http://schemas.microsoft.com/office/drawing/2014/main" id="{9BCE6C43-C172-42DC-876C-7E026DF44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39" y="1865992"/>
            <a:ext cx="2122103" cy="1218867"/>
          </a:xfrm>
          <a:prstGeom prst="rect">
            <a:avLst/>
          </a:prstGeom>
        </p:spPr>
      </p:pic>
      <p:pic>
        <p:nvPicPr>
          <p:cNvPr id="29" name="Obrázok 28" descr="Obrázok, na ktorom je auto, červené, cesta, doprava&#10;&#10;Popis sa automaticky vygeneroval">
            <a:extLst>
              <a:ext uri="{FF2B5EF4-FFF2-40B4-BE49-F238E27FC236}">
                <a16:creationId xmlns:a16="http://schemas.microsoft.com/office/drawing/2014/main" id="{17DEB929-F372-4036-A95C-0FBB50D52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46" y="1865992"/>
            <a:ext cx="2215124" cy="1215489"/>
          </a:xfrm>
          <a:prstGeom prst="rect">
            <a:avLst/>
          </a:prstGeom>
        </p:spPr>
      </p:pic>
      <p:cxnSp>
        <p:nvCxnSpPr>
          <p:cNvPr id="30" name="Rovná spojnica 29">
            <a:extLst>
              <a:ext uri="{FF2B5EF4-FFF2-40B4-BE49-F238E27FC236}">
                <a16:creationId xmlns:a16="http://schemas.microsoft.com/office/drawing/2014/main" id="{9100E1DF-F5C3-4643-86A1-078BFB070B06}"/>
              </a:ext>
            </a:extLst>
          </p:cNvPr>
          <p:cNvCxnSpPr>
            <a:cxnSpLocks/>
          </p:cNvCxnSpPr>
          <p:nvPr/>
        </p:nvCxnSpPr>
        <p:spPr>
          <a:xfrm>
            <a:off x="3233490" y="1763157"/>
            <a:ext cx="0" cy="13183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CA9C36EE-8932-47A2-8EAA-1DDF7EF988DD}"/>
              </a:ext>
            </a:extLst>
          </p:cNvPr>
          <p:cNvCxnSpPr>
            <a:cxnSpLocks/>
          </p:cNvCxnSpPr>
          <p:nvPr/>
        </p:nvCxnSpPr>
        <p:spPr>
          <a:xfrm>
            <a:off x="6239925" y="1763157"/>
            <a:ext cx="0" cy="13183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7F7A893A-81E5-4C73-A01E-5F73941EAAEE}"/>
              </a:ext>
            </a:extLst>
          </p:cNvPr>
          <p:cNvCxnSpPr>
            <a:cxnSpLocks/>
          </p:cNvCxnSpPr>
          <p:nvPr/>
        </p:nvCxnSpPr>
        <p:spPr>
          <a:xfrm>
            <a:off x="9195562" y="1743373"/>
            <a:ext cx="0" cy="13183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ázok 34">
            <a:extLst>
              <a:ext uri="{FF2B5EF4-FFF2-40B4-BE49-F238E27FC236}">
                <a16:creationId xmlns:a16="http://schemas.microsoft.com/office/drawing/2014/main" id="{29803DB3-9089-4ADA-B10C-24FC9576EF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8" y="1553894"/>
            <a:ext cx="577872" cy="577872"/>
          </a:xfrm>
          <a:prstGeom prst="rect">
            <a:avLst/>
          </a:prstGeom>
        </p:spPr>
      </p:pic>
      <p:pic>
        <p:nvPicPr>
          <p:cNvPr id="39" name="Obrázok 38" descr="Obrázok, na ktorom je ClipArt&#10;&#10;Popis sa automaticky vygeneroval">
            <a:extLst>
              <a:ext uri="{FF2B5EF4-FFF2-40B4-BE49-F238E27FC236}">
                <a16:creationId xmlns:a16="http://schemas.microsoft.com/office/drawing/2014/main" id="{67832515-F5DD-4456-928A-99118B4535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" y="1553894"/>
            <a:ext cx="834228" cy="422421"/>
          </a:xfrm>
          <a:prstGeom prst="rect">
            <a:avLst/>
          </a:prstGeom>
        </p:spPr>
      </p:pic>
      <p:pic>
        <p:nvPicPr>
          <p:cNvPr id="41" name="Obrázok 40" descr="Obrázok, na ktorom je ClipArt, znak&#10;&#10;Popis sa automaticky vygeneroval">
            <a:extLst>
              <a:ext uri="{FF2B5EF4-FFF2-40B4-BE49-F238E27FC236}">
                <a16:creationId xmlns:a16="http://schemas.microsoft.com/office/drawing/2014/main" id="{3E79F130-CABE-4F30-AC7D-356460D0E0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27" y="1524561"/>
            <a:ext cx="671096" cy="369520"/>
          </a:xfrm>
          <a:prstGeom prst="rect">
            <a:avLst/>
          </a:prstGeom>
        </p:spPr>
      </p:pic>
      <p:pic>
        <p:nvPicPr>
          <p:cNvPr id="43" name="Obrázok 42">
            <a:extLst>
              <a:ext uri="{FF2B5EF4-FFF2-40B4-BE49-F238E27FC236}">
                <a16:creationId xmlns:a16="http://schemas.microsoft.com/office/drawing/2014/main" id="{DCE90C4F-C7BC-476E-A466-31FDA97579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03" y="1548017"/>
            <a:ext cx="605628" cy="329169"/>
          </a:xfrm>
          <a:prstGeom prst="rect">
            <a:avLst/>
          </a:prstGeom>
        </p:spPr>
      </p:pic>
      <p:pic>
        <p:nvPicPr>
          <p:cNvPr id="47" name="Obrázok 46" descr="Obrázok, na ktorom je sekera&#10;&#10;Popis sa automaticky vygeneroval">
            <a:extLst>
              <a:ext uri="{FF2B5EF4-FFF2-40B4-BE49-F238E27FC236}">
                <a16:creationId xmlns:a16="http://schemas.microsoft.com/office/drawing/2014/main" id="{AFF6DE34-3777-43D1-B327-552A4FE0A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89" y="1362531"/>
            <a:ext cx="1037157" cy="582065"/>
          </a:xfrm>
          <a:prstGeom prst="rect">
            <a:avLst/>
          </a:prstGeom>
        </p:spPr>
      </p:pic>
      <p:sp>
        <p:nvSpPr>
          <p:cNvPr id="48" name="Podnadpis 11">
            <a:extLst>
              <a:ext uri="{FF2B5EF4-FFF2-40B4-BE49-F238E27FC236}">
                <a16:creationId xmlns:a16="http://schemas.microsoft.com/office/drawing/2014/main" id="{5F96C6E9-D999-4385-B2AB-145DF1F778A1}"/>
              </a:ext>
            </a:extLst>
          </p:cNvPr>
          <p:cNvSpPr txBox="1">
            <a:spLocks/>
          </p:cNvSpPr>
          <p:nvPr/>
        </p:nvSpPr>
        <p:spPr>
          <a:xfrm>
            <a:off x="3654718" y="3005820"/>
            <a:ext cx="1922145" cy="4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C82A0A"/>
              </a:buClr>
              <a:buSzPct val="120000"/>
              <a:buFont typeface="Arial Black" pitchFamily="34" charset="0"/>
              <a:buChar char="I"/>
              <a:defRPr lang="sk-SK" sz="18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 Black" pitchFamily="34" charset="0"/>
              <a:buNone/>
            </a:pPr>
            <a:r>
              <a:rPr lang="en-US" sz="1000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Volkswagen</a:t>
            </a:r>
            <a:r>
              <a:rPr lang="en-US" sz="1000" cap="all" dirty="0">
                <a:solidFill>
                  <a:srgbClr val="0032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ctr">
              <a:buFont typeface="Arial Black" pitchFamily="34" charset="0"/>
              <a:buNone/>
            </a:pPr>
            <a:r>
              <a:rPr lang="de-DE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Deutschland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sk-SK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Bratislava</a:t>
            </a:r>
          </a:p>
        </p:txBody>
      </p:sp>
      <p:sp>
        <p:nvSpPr>
          <p:cNvPr id="49" name="Podnadpis 11">
            <a:extLst>
              <a:ext uri="{FF2B5EF4-FFF2-40B4-BE49-F238E27FC236}">
                <a16:creationId xmlns:a16="http://schemas.microsoft.com/office/drawing/2014/main" id="{03B537FF-0073-453F-976A-DD9B25701BC9}"/>
              </a:ext>
            </a:extLst>
          </p:cNvPr>
          <p:cNvSpPr txBox="1">
            <a:spLocks/>
          </p:cNvSpPr>
          <p:nvPr/>
        </p:nvSpPr>
        <p:spPr>
          <a:xfrm>
            <a:off x="9549474" y="3005818"/>
            <a:ext cx="2119349" cy="4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C82A0A"/>
              </a:buClr>
              <a:buSzPct val="120000"/>
              <a:buFont typeface="Arial Black" pitchFamily="34" charset="0"/>
              <a:buChar char="I"/>
              <a:defRPr lang="sk-SK" sz="18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 Black" pitchFamily="34" charset="0"/>
              <a:buNone/>
            </a:pPr>
            <a:r>
              <a:rPr lang="en-US" sz="1000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PSA Peugeot</a:t>
            </a:r>
            <a:r>
              <a:rPr sz="1000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Citroën </a:t>
            </a:r>
          </a:p>
          <a:p>
            <a:pPr marL="0" indent="0" algn="ctr">
              <a:buFont typeface="Arial Black" pitchFamily="34" charset="0"/>
              <a:buNone/>
            </a:pPr>
            <a:r>
              <a:rPr lang="sk-SK" sz="8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</a:t>
            </a:r>
            <a:r>
              <a:rPr lang="de-DE" sz="8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kreich</a:t>
            </a:r>
            <a:r>
              <a:rPr lang="sk-SK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</a:t>
            </a:r>
            <a:r>
              <a:rPr lang="sk-SK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Trnava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Podnadpis 11">
            <a:extLst>
              <a:ext uri="{FF2B5EF4-FFF2-40B4-BE49-F238E27FC236}">
                <a16:creationId xmlns:a16="http://schemas.microsoft.com/office/drawing/2014/main" id="{3E244204-DC3E-4292-B334-BF71CDF4F5A4}"/>
              </a:ext>
            </a:extLst>
          </p:cNvPr>
          <p:cNvSpPr txBox="1">
            <a:spLocks/>
          </p:cNvSpPr>
          <p:nvPr/>
        </p:nvSpPr>
        <p:spPr>
          <a:xfrm>
            <a:off x="592344" y="3005819"/>
            <a:ext cx="2232248" cy="4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C82A0A"/>
              </a:buClr>
              <a:buSzPct val="120000"/>
              <a:buFont typeface="Arial Black" pitchFamily="34" charset="0"/>
              <a:buChar char="I"/>
              <a:defRPr lang="sk-SK" sz="18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 Black" pitchFamily="34" charset="0"/>
              <a:buNone/>
            </a:pPr>
            <a:r>
              <a:rPr lang="en-US" sz="1000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KIA MOTORS</a:t>
            </a:r>
          </a:p>
          <a:p>
            <a:pPr marL="0" indent="0" algn="ctr">
              <a:buFont typeface="Arial Black" pitchFamily="34" charset="0"/>
              <a:buNone/>
            </a:pPr>
            <a:r>
              <a:rPr lang="de-DE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Südkorea  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sk-SK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Žilina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Podnadpis 11">
            <a:extLst>
              <a:ext uri="{FF2B5EF4-FFF2-40B4-BE49-F238E27FC236}">
                <a16:creationId xmlns:a16="http://schemas.microsoft.com/office/drawing/2014/main" id="{35DEC205-4F55-4519-A4BF-FD38678A1592}"/>
              </a:ext>
            </a:extLst>
          </p:cNvPr>
          <p:cNvSpPr txBox="1">
            <a:spLocks/>
          </p:cNvSpPr>
          <p:nvPr/>
        </p:nvSpPr>
        <p:spPr>
          <a:xfrm>
            <a:off x="6797203" y="3009836"/>
            <a:ext cx="2110724" cy="4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C82A0A"/>
              </a:buClr>
              <a:buSzPct val="120000"/>
              <a:buFont typeface="Arial Black" pitchFamily="34" charset="0"/>
              <a:buChar char="I"/>
              <a:defRPr lang="sk-SK" sz="18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 Black" pitchFamily="34" charset="0"/>
              <a:buNone/>
            </a:pPr>
            <a:r>
              <a:rPr sz="1000" cap="all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Jaguar</a:t>
            </a:r>
            <a:r>
              <a:rPr sz="1000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000" cap="all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</a:t>
            </a:r>
            <a:r>
              <a:rPr sz="1000" cap="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Rover</a:t>
            </a:r>
            <a:endParaRPr lang="en-US" sz="1000" cap="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 typeface="Arial Black" pitchFamily="34" charset="0"/>
              <a:buNone/>
            </a:pPr>
            <a:r>
              <a:rPr lang="de-DE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Vereinigte Königreich  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sk-SK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8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69244DC5-D5C4-4E71-AD8C-AE06D82F8D4F}"/>
              </a:ext>
            </a:extLst>
          </p:cNvPr>
          <p:cNvSpPr txBox="1"/>
          <p:nvPr/>
        </p:nvSpPr>
        <p:spPr>
          <a:xfrm>
            <a:off x="565012" y="3620912"/>
            <a:ext cx="47680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DSA ist der einzige Bildungspartner für alle 4 Automobilhersteller in der Slowakei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Dank unserem Know-how aus dem DSA-Schulnetz schulen wir in 9 folgenden Studiengängen die Mitarbeiter für die Automobilindustrie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de-DE" sz="1200" dirty="0">
                <a:solidFill>
                  <a:schemeClr val="bg2">
                    <a:lumMod val="25000"/>
                  </a:schemeClr>
                </a:solidFill>
              </a:rPr>
              <a:t>Maschinenmechaniker	  Programmierer von Schweißgeräten</a:t>
            </a:r>
          </a:p>
          <a:p>
            <a:r>
              <a:rPr lang="de-DE" sz="1200" dirty="0">
                <a:solidFill>
                  <a:schemeClr val="bg2">
                    <a:lumMod val="25000"/>
                  </a:schemeClr>
                </a:solidFill>
              </a:rPr>
              <a:t>Mechaniker		  Mechatronik Mechaniker	</a:t>
            </a:r>
          </a:p>
          <a:p>
            <a:r>
              <a:rPr lang="de-DE" sz="1200" dirty="0">
                <a:solidFill>
                  <a:schemeClr val="bg2">
                    <a:lumMod val="25000"/>
                  </a:schemeClr>
                </a:solidFill>
              </a:rPr>
              <a:t>Mechaniker Elektrotechniker	  Lagerbetreiber	</a:t>
            </a:r>
          </a:p>
          <a:p>
            <a:r>
              <a:rPr lang="de-DE" sz="1200" dirty="0" err="1">
                <a:solidFill>
                  <a:schemeClr val="bg2">
                    <a:lumMod val="25000"/>
                  </a:schemeClr>
                </a:solidFill>
              </a:rPr>
              <a:t>Autotroniker</a:t>
            </a:r>
            <a:r>
              <a:rPr lang="de-DE" sz="1200" dirty="0">
                <a:solidFill>
                  <a:schemeClr val="bg2">
                    <a:lumMod val="25000"/>
                  </a:schemeClr>
                </a:solidFill>
              </a:rPr>
              <a:t>		  Programmierer der CNC-Maschinen	</a:t>
            </a:r>
          </a:p>
          <a:p>
            <a:r>
              <a:rPr lang="de-DE" sz="1200" dirty="0">
                <a:solidFill>
                  <a:schemeClr val="bg2">
                    <a:lumMod val="25000"/>
                  </a:schemeClr>
                </a:solidFill>
              </a:rPr>
              <a:t>Technischer Programmierer	  	</a:t>
            </a:r>
            <a:endParaRPr lang="de-DE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4" name="Obrázok 53">
            <a:extLst>
              <a:ext uri="{FF2B5EF4-FFF2-40B4-BE49-F238E27FC236}">
                <a16:creationId xmlns:a16="http://schemas.microsoft.com/office/drawing/2014/main" id="{4A88FCBC-8F32-4AFB-9F5C-40EB6A337A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04" y="4082108"/>
            <a:ext cx="2352702" cy="1411622"/>
          </a:xfrm>
          <a:prstGeom prst="rect">
            <a:avLst/>
          </a:prstGeom>
        </p:spPr>
      </p:pic>
      <p:sp>
        <p:nvSpPr>
          <p:cNvPr id="55" name="Šípka: doprava 54">
            <a:extLst>
              <a:ext uri="{FF2B5EF4-FFF2-40B4-BE49-F238E27FC236}">
                <a16:creationId xmlns:a16="http://schemas.microsoft.com/office/drawing/2014/main" id="{018ED9B1-BC84-48E1-BE1F-18A43017B57A}"/>
              </a:ext>
            </a:extLst>
          </p:cNvPr>
          <p:cNvSpPr/>
          <p:nvPr/>
        </p:nvSpPr>
        <p:spPr>
          <a:xfrm>
            <a:off x="8322075" y="4764347"/>
            <a:ext cx="573350" cy="419129"/>
          </a:xfrm>
          <a:prstGeom prst="rightArrow">
            <a:avLst/>
          </a:prstGeom>
          <a:solidFill>
            <a:srgbClr val="F49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D0E5EE90-5A23-4AEC-8F20-1E20194297A2}"/>
              </a:ext>
            </a:extLst>
          </p:cNvPr>
          <p:cNvSpPr/>
          <p:nvPr/>
        </p:nvSpPr>
        <p:spPr>
          <a:xfrm>
            <a:off x="9010835" y="3870664"/>
            <a:ext cx="2281557" cy="2281557"/>
          </a:xfrm>
          <a:prstGeom prst="ellipse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BlokTextu 56">
            <a:extLst>
              <a:ext uri="{FF2B5EF4-FFF2-40B4-BE49-F238E27FC236}">
                <a16:creationId xmlns:a16="http://schemas.microsoft.com/office/drawing/2014/main" id="{3B8A79BE-4A2A-4F7C-8B56-0ECCDBB2DE95}"/>
              </a:ext>
            </a:extLst>
          </p:cNvPr>
          <p:cNvSpPr txBox="1"/>
          <p:nvPr/>
        </p:nvSpPr>
        <p:spPr>
          <a:xfrm>
            <a:off x="9126243" y="4122919"/>
            <a:ext cx="20507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2">
                    <a:lumMod val="25000"/>
                  </a:schemeClr>
                </a:solidFill>
              </a:rPr>
              <a:t>447</a:t>
            </a:r>
          </a:p>
          <a:p>
            <a:pPr algn="ctr"/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STUDENTEN</a:t>
            </a:r>
            <a:endParaRPr lang="sk-SK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sk-SK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sk-SK" sz="2800" b="1" dirty="0">
                <a:solidFill>
                  <a:schemeClr val="bg2">
                    <a:lumMod val="25000"/>
                  </a:schemeClr>
                </a:solidFill>
              </a:rPr>
              <a:t>24</a:t>
            </a:r>
          </a:p>
          <a:p>
            <a:pPr algn="ctr"/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ANGESTELLTE</a:t>
            </a:r>
            <a:endParaRPr lang="sk-SK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Zástupný objekt pre pätu 1">
            <a:extLst>
              <a:ext uri="{FF2B5EF4-FFF2-40B4-BE49-F238E27FC236}">
                <a16:creationId xmlns:a16="http://schemas.microsoft.com/office/drawing/2014/main" id="{ABFB9016-233E-467D-9098-ECBE6CC7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803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>
            <a:extLst>
              <a:ext uri="{FF2B5EF4-FFF2-40B4-BE49-F238E27FC236}">
                <a16:creationId xmlns:a16="http://schemas.microsoft.com/office/drawing/2014/main" id="{14789E75-FCC9-4EA3-A936-535EF252D2E3}"/>
              </a:ext>
            </a:extLst>
          </p:cNvPr>
          <p:cNvSpPr/>
          <p:nvPr/>
        </p:nvSpPr>
        <p:spPr>
          <a:xfrm>
            <a:off x="1421933" y="1323362"/>
            <a:ext cx="4211273" cy="421127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CAF2B56-B1A4-47E4-A763-A757DA8A89D8}"/>
              </a:ext>
            </a:extLst>
          </p:cNvPr>
          <p:cNvSpPr txBox="1"/>
          <p:nvPr/>
        </p:nvSpPr>
        <p:spPr>
          <a:xfrm>
            <a:off x="6491683" y="2459503"/>
            <a:ext cx="4991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/>
              <a:t>DSA</a:t>
            </a:r>
          </a:p>
          <a:p>
            <a:r>
              <a:rPr lang="de-DE" sz="6000" b="1" dirty="0"/>
              <a:t>Unser Angebot</a:t>
            </a:r>
            <a:endParaRPr lang="sk-SK" sz="6000" b="1" dirty="0"/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1CEC33CC-47C2-40C4-835E-598451F72DAB}"/>
              </a:ext>
            </a:extLst>
          </p:cNvPr>
          <p:cNvCxnSpPr>
            <a:cxnSpLocks/>
          </p:cNvCxnSpPr>
          <p:nvPr/>
        </p:nvCxnSpPr>
        <p:spPr>
          <a:xfrm>
            <a:off x="6096000" y="1168167"/>
            <a:ext cx="0" cy="45216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pätu 1">
            <a:extLst>
              <a:ext uri="{FF2B5EF4-FFF2-40B4-BE49-F238E27FC236}">
                <a16:creationId xmlns:a16="http://schemas.microsoft.com/office/drawing/2014/main" id="{0E347CE4-394E-4478-96DA-CB77798C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829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ClipArt&#10;&#10;Popis sa automaticky vygeneroval">
            <a:extLst>
              <a:ext uri="{FF2B5EF4-FFF2-40B4-BE49-F238E27FC236}">
                <a16:creationId xmlns:a16="http://schemas.microsoft.com/office/drawing/2014/main" id="{889BF019-2318-48BE-91D2-A3EEC95F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9" y="326570"/>
            <a:ext cx="1704131" cy="1022479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0355394-2793-41B2-B09F-464834574E2B}"/>
              </a:ext>
            </a:extLst>
          </p:cNvPr>
          <p:cNvSpPr txBox="1"/>
          <p:nvPr/>
        </p:nvSpPr>
        <p:spPr>
          <a:xfrm>
            <a:off x="2049910" y="308241"/>
            <a:ext cx="967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/>
              <a:t>DSA – </a:t>
            </a:r>
            <a:r>
              <a:rPr lang="de-DE" sz="5400" b="1" dirty="0"/>
              <a:t>Unser Angebot</a:t>
            </a:r>
            <a:r>
              <a:rPr lang="sk-SK" sz="5400" b="1" dirty="0"/>
              <a:t> 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246083E-D5F6-4A6B-A25B-A9B96750FC9A}"/>
              </a:ext>
            </a:extLst>
          </p:cNvPr>
          <p:cNvSpPr/>
          <p:nvPr/>
        </p:nvSpPr>
        <p:spPr>
          <a:xfrm>
            <a:off x="435029" y="2179079"/>
            <a:ext cx="3229762" cy="322976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EC62BD1D-D37A-49A3-AE5F-9D65E9C0E52C}"/>
              </a:ext>
            </a:extLst>
          </p:cNvPr>
          <p:cNvCxnSpPr>
            <a:cxnSpLocks/>
          </p:cNvCxnSpPr>
          <p:nvPr/>
        </p:nvCxnSpPr>
        <p:spPr>
          <a:xfrm>
            <a:off x="3938419" y="1652750"/>
            <a:ext cx="0" cy="427809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2B7481E9-44D0-4FCA-BCFE-A9C1E008523F}"/>
              </a:ext>
            </a:extLst>
          </p:cNvPr>
          <p:cNvSpPr txBox="1"/>
          <p:nvPr/>
        </p:nvSpPr>
        <p:spPr>
          <a:xfrm>
            <a:off x="4338915" y="1652750"/>
            <a:ext cx="7628969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Die berufliche Ausbildung von DSA wird die Arbeitskraft für die Herausforderungen der Industrie 4.0 vorbereiten, unter Einbeziehung folgender Maßnahmen:</a:t>
            </a:r>
          </a:p>
          <a:p>
            <a:pPr marL="742950" lvl="1" indent="-285750">
              <a:buFontTx/>
              <a:buChar char="-"/>
            </a:pPr>
            <a:endParaRPr lang="de-DE" sz="1600" dirty="0"/>
          </a:p>
          <a:p>
            <a:pPr marL="742950" lvl="1" indent="-285750">
              <a:buFontTx/>
              <a:buChar char="-"/>
            </a:pPr>
            <a:r>
              <a:rPr lang="de-DE" sz="1600" dirty="0"/>
              <a:t>Angemessene Kombination von technischen und Soft Skills Fähigkeiten basierend auf unserer Erfahrung in der Automobil Industrie und im Ingenieurwesen</a:t>
            </a:r>
          </a:p>
          <a:p>
            <a:pPr marL="742950" lvl="1" indent="-285750">
              <a:buFontTx/>
              <a:buChar char="-"/>
            </a:pPr>
            <a:r>
              <a:rPr lang="de-DE" sz="1600" dirty="0"/>
              <a:t>Einführung innovativer Technologien in den Bildungsprozess </a:t>
            </a:r>
          </a:p>
          <a:p>
            <a:pPr marL="742950" lvl="1" indent="-285750">
              <a:buFontTx/>
              <a:buChar char="-"/>
            </a:pPr>
            <a:r>
              <a:rPr lang="de-DE" sz="1600" dirty="0"/>
              <a:t>Die bestmögliche Verbindung zwischen Industrie und Bildung</a:t>
            </a:r>
          </a:p>
          <a:p>
            <a:pPr marL="742950" lvl="1" indent="-285750">
              <a:buFontTx/>
              <a:buChar char="-"/>
            </a:pPr>
            <a:r>
              <a:rPr lang="de-DE" sz="1600" dirty="0"/>
              <a:t>Eröffnung neuer moderner Studiengänge, die den Marktbedürfnissen entsprechen</a:t>
            </a:r>
          </a:p>
          <a:p>
            <a:pPr marL="742950" lvl="1" indent="-285750">
              <a:buFontTx/>
              <a:buChar char="-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DSA zielt darauf ab, maßgeschneiderte Studienprogramme für seine Industriepartner zu erstellen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Wir bieten funktionierende und bewährte Copy-Paste-Lösungen direkt für Sie 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/>
              <a:t>STARKE, ZUVERLÄSSIGE PARTNERSCHAFT, UM HERAUSFORDERUNGEN DER INDUSTRIE 4.0 ZU BEWÄLTIGEN</a:t>
            </a:r>
          </a:p>
        </p:txBody>
      </p:sp>
      <p:sp>
        <p:nvSpPr>
          <p:cNvPr id="8" name="Zástupný objekt pre pätu 1">
            <a:extLst>
              <a:ext uri="{FF2B5EF4-FFF2-40B4-BE49-F238E27FC236}">
                <a16:creationId xmlns:a16="http://schemas.microsoft.com/office/drawing/2014/main" id="{61AD551C-2F38-4240-A0C3-3FAA18C4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DSA - Deutsch Slowakische Akademien - www.dsakademien.sk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084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E0FE6C13-8B8C-41E6-BC7E-6A891427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pic>
        <p:nvPicPr>
          <p:cNvPr id="7" name="Obrázok 6" descr="Obrázok, na ktorom je ClipArt&#10;&#10;Popis sa automaticky vygeneroval">
            <a:extLst>
              <a:ext uri="{FF2B5EF4-FFF2-40B4-BE49-F238E27FC236}">
                <a16:creationId xmlns:a16="http://schemas.microsoft.com/office/drawing/2014/main" id="{BEFCD8FE-B71D-4EED-947E-65FF0637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5" y="1628389"/>
            <a:ext cx="5598943" cy="3359366"/>
          </a:xfrm>
          <a:prstGeom prst="rect">
            <a:avLst/>
          </a:prstGeom>
        </p:spPr>
      </p:pic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FF0892CF-5342-4BA3-A2C2-B2087172BF5E}"/>
              </a:ext>
            </a:extLst>
          </p:cNvPr>
          <p:cNvCxnSpPr>
            <a:cxnSpLocks/>
          </p:cNvCxnSpPr>
          <p:nvPr/>
        </p:nvCxnSpPr>
        <p:spPr>
          <a:xfrm>
            <a:off x="4977414" y="1047239"/>
            <a:ext cx="0" cy="45216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A31F6A07-9E90-453A-AF3B-D795AD17E183}"/>
              </a:ext>
            </a:extLst>
          </p:cNvPr>
          <p:cNvSpPr txBox="1"/>
          <p:nvPr/>
        </p:nvSpPr>
        <p:spPr>
          <a:xfrm>
            <a:off x="5140174" y="2459504"/>
            <a:ext cx="6631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/>
              <a:t>Vielen Dank für Ihre Aufmerksamkeit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49954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>
            <a:extLst>
              <a:ext uri="{FF2B5EF4-FFF2-40B4-BE49-F238E27FC236}">
                <a16:creationId xmlns:a16="http://schemas.microsoft.com/office/drawing/2014/main" id="{14789E75-FCC9-4EA3-A936-535EF252D2E3}"/>
              </a:ext>
            </a:extLst>
          </p:cNvPr>
          <p:cNvSpPr/>
          <p:nvPr/>
        </p:nvSpPr>
        <p:spPr>
          <a:xfrm>
            <a:off x="1421933" y="1323362"/>
            <a:ext cx="4211273" cy="421127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CAF2B56-B1A4-47E4-A763-A757DA8A89D8}"/>
              </a:ext>
            </a:extLst>
          </p:cNvPr>
          <p:cNvSpPr txBox="1"/>
          <p:nvPr/>
        </p:nvSpPr>
        <p:spPr>
          <a:xfrm>
            <a:off x="6491683" y="2459503"/>
            <a:ext cx="4991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/>
              <a:t>DSA</a:t>
            </a:r>
            <a:endParaRPr lang="de-DE" sz="6000" b="1" dirty="0"/>
          </a:p>
          <a:p>
            <a:r>
              <a:rPr lang="de-DE" sz="6000" b="1" dirty="0"/>
              <a:t>Vorstellung</a:t>
            </a:r>
            <a:endParaRPr lang="sk-SK" sz="6000" b="1" dirty="0"/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1CEC33CC-47C2-40C4-835E-598451F72DAB}"/>
              </a:ext>
            </a:extLst>
          </p:cNvPr>
          <p:cNvCxnSpPr>
            <a:cxnSpLocks/>
          </p:cNvCxnSpPr>
          <p:nvPr/>
        </p:nvCxnSpPr>
        <p:spPr>
          <a:xfrm>
            <a:off x="6096000" y="1168167"/>
            <a:ext cx="0" cy="45216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pätu 1">
            <a:extLst>
              <a:ext uri="{FF2B5EF4-FFF2-40B4-BE49-F238E27FC236}">
                <a16:creationId xmlns:a16="http://schemas.microsoft.com/office/drawing/2014/main" id="{0E347CE4-394E-4478-96DA-CB77798C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760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ClipArt&#10;&#10;Popis sa automaticky vygeneroval">
            <a:extLst>
              <a:ext uri="{FF2B5EF4-FFF2-40B4-BE49-F238E27FC236}">
                <a16:creationId xmlns:a16="http://schemas.microsoft.com/office/drawing/2014/main" id="{E66B40BE-0C94-409D-B115-6072D0EA4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9" y="326570"/>
            <a:ext cx="1704131" cy="1022479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B9139AC2-9DB1-490E-84B9-3C8ECDF35B72}"/>
              </a:ext>
            </a:extLst>
          </p:cNvPr>
          <p:cNvSpPr txBox="1"/>
          <p:nvPr/>
        </p:nvSpPr>
        <p:spPr>
          <a:xfrm>
            <a:off x="2024743" y="376144"/>
            <a:ext cx="967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/>
              <a:t>Deutsch-Slowakische Akademien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2BF269E-4E32-4DB3-9ACA-018094447C7E}"/>
              </a:ext>
            </a:extLst>
          </p:cNvPr>
          <p:cNvSpPr txBox="1"/>
          <p:nvPr/>
        </p:nvSpPr>
        <p:spPr>
          <a:xfrm>
            <a:off x="4553637" y="1824540"/>
            <a:ext cx="7105475" cy="369331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DSA ist Teil des Portfolios des Deutschen Bildungswerkes für Beruf und Gesellschaft (EBG) aus Magdeburg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DSA betreibt elf Schulen und ist derzeit der größte private Anbieter von Kindergärten, Grundschulen und Hochschulen in der Slowakei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Die Muttergesellschaft EBG verfügt über fast 30 Jahre Erfahrung und baute in Deutschland ein Netzwerk aus 36 Schulen, Berufsschulen und Bildungseinrichtungen auf - vom Kindergarten bis zur Universität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Dank dem starken Partner mit jahrzehntelanger Erfahrung in der dualen Berufsausbildung sind wir ein kompetenter und zuverlässiger Partner für Industrieunternehmen</a:t>
            </a: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BCF2C60-7CE8-4F6A-806A-6EFEDC946015}"/>
              </a:ext>
            </a:extLst>
          </p:cNvPr>
          <p:cNvSpPr/>
          <p:nvPr/>
        </p:nvSpPr>
        <p:spPr>
          <a:xfrm>
            <a:off x="696416" y="1778056"/>
            <a:ext cx="2944536" cy="29445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 descr="Obrázok, na ktorom je objekt&#10;&#10;Popis sa automaticky vygeneroval">
            <a:extLst>
              <a:ext uri="{FF2B5EF4-FFF2-40B4-BE49-F238E27FC236}">
                <a16:creationId xmlns:a16="http://schemas.microsoft.com/office/drawing/2014/main" id="{20539ABB-7C19-48A4-A551-0EBAD7C44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1" y="5201175"/>
            <a:ext cx="3769567" cy="633369"/>
          </a:xfrm>
          <a:prstGeom prst="rect">
            <a:avLst/>
          </a:prstGeom>
        </p:spPr>
      </p:pic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4DAA19B9-DC65-49FE-BC41-1CC5DCD46415}"/>
              </a:ext>
            </a:extLst>
          </p:cNvPr>
          <p:cNvCxnSpPr>
            <a:cxnSpLocks/>
          </p:cNvCxnSpPr>
          <p:nvPr/>
        </p:nvCxnSpPr>
        <p:spPr>
          <a:xfrm>
            <a:off x="4303552" y="1600200"/>
            <a:ext cx="0" cy="444826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objekt pre pätu 1">
            <a:extLst>
              <a:ext uri="{FF2B5EF4-FFF2-40B4-BE49-F238E27FC236}">
                <a16:creationId xmlns:a16="http://schemas.microsoft.com/office/drawing/2014/main" id="{F308CAFA-123B-419D-8C24-D9759153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110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ClipArt&#10;&#10;Popis sa automaticky vygeneroval">
            <a:extLst>
              <a:ext uri="{FF2B5EF4-FFF2-40B4-BE49-F238E27FC236}">
                <a16:creationId xmlns:a16="http://schemas.microsoft.com/office/drawing/2014/main" id="{889BF019-2318-48BE-91D2-A3EEC95F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9" y="326570"/>
            <a:ext cx="1704131" cy="1022479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0355394-2793-41B2-B09F-464834574E2B}"/>
              </a:ext>
            </a:extLst>
          </p:cNvPr>
          <p:cNvSpPr txBox="1"/>
          <p:nvPr/>
        </p:nvSpPr>
        <p:spPr>
          <a:xfrm>
            <a:off x="2049910" y="272730"/>
            <a:ext cx="967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/>
              <a:t>Deutsch-Slowakische Akademien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246083E-D5F6-4A6B-A25B-A9B96750FC9A}"/>
              </a:ext>
            </a:extLst>
          </p:cNvPr>
          <p:cNvSpPr/>
          <p:nvPr/>
        </p:nvSpPr>
        <p:spPr>
          <a:xfrm>
            <a:off x="578840" y="2185767"/>
            <a:ext cx="3229762" cy="322976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EC62BD1D-D37A-49A3-AE5F-9D65E9C0E52C}"/>
              </a:ext>
            </a:extLst>
          </p:cNvPr>
          <p:cNvCxnSpPr>
            <a:cxnSpLocks/>
          </p:cNvCxnSpPr>
          <p:nvPr/>
        </p:nvCxnSpPr>
        <p:spPr>
          <a:xfrm>
            <a:off x="4169328" y="1349049"/>
            <a:ext cx="0" cy="49175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2B7481E9-44D0-4FCA-BCFE-A9C1E008523F}"/>
              </a:ext>
            </a:extLst>
          </p:cNvPr>
          <p:cNvSpPr txBox="1"/>
          <p:nvPr/>
        </p:nvSpPr>
        <p:spPr>
          <a:xfrm>
            <a:off x="4350371" y="1427023"/>
            <a:ext cx="7262789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DSA wurde 2013 gegründet und hat sich zum größten privaten Bildungsanbieter in der Slowakei entwickelt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An unseren Schulen richten wir Berufsbildungszentren für lebenslanges Lernen ein, die als Bildung</a:t>
            </a:r>
            <a:r>
              <a:rPr lang="sk-SK" sz="1600" dirty="0" err="1">
                <a:solidFill>
                  <a:schemeClr val="bg2">
                    <a:lumMod val="25000"/>
                  </a:schemeClr>
                </a:solidFill>
              </a:rPr>
              <a:t>ss</a:t>
            </a:r>
            <a:r>
              <a:rPr lang="de-DE" sz="1600" dirty="0" err="1">
                <a:solidFill>
                  <a:schemeClr val="bg2">
                    <a:lumMod val="25000"/>
                  </a:schemeClr>
                </a:solidFill>
              </a:rPr>
              <a:t>tützpunkte</a:t>
            </a: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 für industrielle Arbeitskräfte 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Alle unsere Bildungsprogramme sind nach deutschen Vorlagen aufgebaut, und zugleich an die slowakische</a:t>
            </a:r>
            <a:r>
              <a:rPr lang="sk-SK" sz="16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 Normen angepasst. Sie sind also an die Bedürfnisse der slowakische</a:t>
            </a:r>
            <a:r>
              <a:rPr lang="sk-SK" sz="16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 sowie der deutschen Industrie angepasst. Dies ermöglicht einen einfachen Transfer von Know-how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Alle Studiengänge sind dank unserer Partnerschaften mit diversen Industrieunternehmen praxisorientiert und erfüllen alle Anforderungen des jeweiligen Unternehmens sowie der gesamten Industrie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 </a:t>
            </a:r>
            <a:endParaRPr lang="en-US" sz="16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Die Studiengänge basieren auf der dualen Ausbildung. Die Schulausbildung wird durch die Praxis in Industrieunternehmen oder spezialisierten Ausbildungseinrichtungen ergänzt, </a:t>
            </a:r>
            <a:r>
              <a:rPr lang="sk-SK" sz="1600" dirty="0" err="1">
                <a:solidFill>
                  <a:schemeClr val="bg2">
                    <a:lumMod val="25000"/>
                  </a:schemeClr>
                </a:solidFill>
              </a:rPr>
              <a:t>wo</a:t>
            </a: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 die industriellen Bedingungen simulier</a:t>
            </a:r>
            <a:r>
              <a:rPr lang="sk-SK" sz="1600" dirty="0">
                <a:solidFill>
                  <a:schemeClr val="bg2">
                    <a:lumMod val="25000"/>
                  </a:schemeClr>
                </a:solidFill>
              </a:rPr>
              <a:t>t </a:t>
            </a:r>
            <a:r>
              <a:rPr lang="sk-SK" sz="1600" dirty="0" err="1">
                <a:solidFill>
                  <a:schemeClr val="bg2">
                    <a:lumMod val="25000"/>
                  </a:schemeClr>
                </a:solidFill>
              </a:rPr>
              <a:t>werden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Zástupný objekt pre pätu 1">
            <a:extLst>
              <a:ext uri="{FF2B5EF4-FFF2-40B4-BE49-F238E27FC236}">
                <a16:creationId xmlns:a16="http://schemas.microsoft.com/office/drawing/2014/main" id="{61AD551C-2F38-4240-A0C3-3FAA18C4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124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ClipArt&#10;&#10;Popis sa automaticky vygeneroval">
            <a:extLst>
              <a:ext uri="{FF2B5EF4-FFF2-40B4-BE49-F238E27FC236}">
                <a16:creationId xmlns:a16="http://schemas.microsoft.com/office/drawing/2014/main" id="{CBCE79A2-BFE7-4E80-96B4-7750A038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4" y="289234"/>
            <a:ext cx="1704131" cy="1022479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02038752-61A4-4DA3-B322-9EA4F0C4EF0F}"/>
              </a:ext>
            </a:extLst>
          </p:cNvPr>
          <p:cNvSpPr txBox="1"/>
          <p:nvPr/>
        </p:nvSpPr>
        <p:spPr>
          <a:xfrm>
            <a:off x="1619243" y="397071"/>
            <a:ext cx="9257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DSA Schulnetzwerk in der Slowakei</a:t>
            </a:r>
            <a:endParaRPr lang="sk-SK" sz="4400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6712C32-2F2B-4439-8EF5-CFC14F108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0" y="1237013"/>
            <a:ext cx="10331560" cy="5088292"/>
          </a:xfrm>
          <a:prstGeom prst="rect">
            <a:avLst/>
          </a:prstGeom>
        </p:spPr>
      </p:pic>
      <p:pic>
        <p:nvPicPr>
          <p:cNvPr id="12" name="Obrázok 11" descr="Obrázok, na ktorom je ClipArt&#10;&#10;Popis sa automaticky vygeneroval">
            <a:extLst>
              <a:ext uri="{FF2B5EF4-FFF2-40B4-BE49-F238E27FC236}">
                <a16:creationId xmlns:a16="http://schemas.microsoft.com/office/drawing/2014/main" id="{AE9C3D23-D5DF-4021-ADE3-EEE3D6597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16" y="3756284"/>
            <a:ext cx="809949" cy="485970"/>
          </a:xfrm>
          <a:prstGeom prst="rect">
            <a:avLst/>
          </a:prstGeom>
        </p:spPr>
      </p:pic>
      <p:pic>
        <p:nvPicPr>
          <p:cNvPr id="13" name="Obrázok 12" descr="Obrázok, na ktorom je ClipArt&#10;&#10;Popis sa automaticky vygeneroval">
            <a:extLst>
              <a:ext uri="{FF2B5EF4-FFF2-40B4-BE49-F238E27FC236}">
                <a16:creationId xmlns:a16="http://schemas.microsoft.com/office/drawing/2014/main" id="{63102A35-F4FD-4B85-944F-611CFB886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58" y="4285732"/>
            <a:ext cx="809949" cy="485970"/>
          </a:xfrm>
          <a:prstGeom prst="rect">
            <a:avLst/>
          </a:prstGeom>
        </p:spPr>
      </p:pic>
      <p:pic>
        <p:nvPicPr>
          <p:cNvPr id="14" name="Obrázok 13" descr="Obrázok, na ktorom je ClipArt&#10;&#10;Popis sa automaticky vygeneroval">
            <a:extLst>
              <a:ext uri="{FF2B5EF4-FFF2-40B4-BE49-F238E27FC236}">
                <a16:creationId xmlns:a16="http://schemas.microsoft.com/office/drawing/2014/main" id="{7BD54C0D-C2A0-44ED-8ADD-08FC2685E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93" y="4042747"/>
            <a:ext cx="809949" cy="485970"/>
          </a:xfrm>
          <a:prstGeom prst="rect">
            <a:avLst/>
          </a:prstGeom>
        </p:spPr>
      </p:pic>
      <p:pic>
        <p:nvPicPr>
          <p:cNvPr id="15" name="Obrázok 14" descr="Obrázok, na ktorom je ClipArt&#10;&#10;Popis sa automaticky vygeneroval">
            <a:extLst>
              <a:ext uri="{FF2B5EF4-FFF2-40B4-BE49-F238E27FC236}">
                <a16:creationId xmlns:a16="http://schemas.microsoft.com/office/drawing/2014/main" id="{DC4A0E56-F9A3-447C-93C7-CFE10495C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044" y="3541227"/>
            <a:ext cx="809949" cy="485970"/>
          </a:xfrm>
          <a:prstGeom prst="rect">
            <a:avLst/>
          </a:prstGeom>
        </p:spPr>
      </p:pic>
      <p:pic>
        <p:nvPicPr>
          <p:cNvPr id="16" name="Obrázok 15" descr="Obrázok, na ktorom je ClipArt&#10;&#10;Popis sa automaticky vygeneroval">
            <a:extLst>
              <a:ext uri="{FF2B5EF4-FFF2-40B4-BE49-F238E27FC236}">
                <a16:creationId xmlns:a16="http://schemas.microsoft.com/office/drawing/2014/main" id="{00D569B0-E7DE-4D2C-BD56-680C7CE0B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83" y="2312431"/>
            <a:ext cx="809949" cy="485970"/>
          </a:xfrm>
          <a:prstGeom prst="rect">
            <a:avLst/>
          </a:prstGeom>
        </p:spPr>
      </p:pic>
      <p:pic>
        <p:nvPicPr>
          <p:cNvPr id="17" name="Obrázok 16" descr="Obrázok, na ktorom je ClipArt&#10;&#10;Popis sa automaticky vygeneroval">
            <a:extLst>
              <a:ext uri="{FF2B5EF4-FFF2-40B4-BE49-F238E27FC236}">
                <a16:creationId xmlns:a16="http://schemas.microsoft.com/office/drawing/2014/main" id="{C3BC156E-7BA8-4628-AAFE-BA7B527A1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70" y="2701989"/>
            <a:ext cx="809949" cy="485970"/>
          </a:xfrm>
          <a:prstGeom prst="rect">
            <a:avLst/>
          </a:prstGeom>
        </p:spPr>
      </p:pic>
      <p:pic>
        <p:nvPicPr>
          <p:cNvPr id="18" name="Obrázok 17" descr="Obrázok, na ktorom je ClipArt&#10;&#10;Popis sa automaticky vygeneroval">
            <a:extLst>
              <a:ext uri="{FF2B5EF4-FFF2-40B4-BE49-F238E27FC236}">
                <a16:creationId xmlns:a16="http://schemas.microsoft.com/office/drawing/2014/main" id="{63F65A3C-0F82-43C1-95BB-1A378B9AA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65" y="2219253"/>
            <a:ext cx="862827" cy="517697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4DD2055C-DF25-414E-B4AF-48711965F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60" y="4771767"/>
            <a:ext cx="1021699" cy="613019"/>
          </a:xfrm>
          <a:prstGeom prst="rect">
            <a:avLst/>
          </a:prstGeom>
        </p:spPr>
      </p:pic>
      <p:pic>
        <p:nvPicPr>
          <p:cNvPr id="24" name="Obrázok 23" descr="Obrázok, na ktorom je ClipArt&#10;&#10;Popis sa automaticky vygeneroval">
            <a:extLst>
              <a:ext uri="{FF2B5EF4-FFF2-40B4-BE49-F238E27FC236}">
                <a16:creationId xmlns:a16="http://schemas.microsoft.com/office/drawing/2014/main" id="{62AE7525-4FFF-419F-B421-3A4593758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16" y="3123761"/>
            <a:ext cx="683368" cy="417466"/>
          </a:xfrm>
          <a:prstGeom prst="rect">
            <a:avLst/>
          </a:prstGeom>
        </p:spPr>
      </p:pic>
      <p:pic>
        <p:nvPicPr>
          <p:cNvPr id="25" name="Obrázok 24" descr="Obrázok, na ktorom je ClipArt&#10;&#10;Popis sa automaticky vygeneroval">
            <a:extLst>
              <a:ext uri="{FF2B5EF4-FFF2-40B4-BE49-F238E27FC236}">
                <a16:creationId xmlns:a16="http://schemas.microsoft.com/office/drawing/2014/main" id="{4B226FA0-FE38-4FF7-9D1E-EE336C8E3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36" y="3462370"/>
            <a:ext cx="683368" cy="417466"/>
          </a:xfrm>
          <a:prstGeom prst="rect">
            <a:avLst/>
          </a:prstGeom>
        </p:spPr>
      </p:pic>
      <p:pic>
        <p:nvPicPr>
          <p:cNvPr id="26" name="Obrázok 25" descr="Obrázok, na ktorom je ClipArt&#10;&#10;Popis sa automaticky vygeneroval">
            <a:extLst>
              <a:ext uri="{FF2B5EF4-FFF2-40B4-BE49-F238E27FC236}">
                <a16:creationId xmlns:a16="http://schemas.microsoft.com/office/drawing/2014/main" id="{06C88A25-82AF-4496-BFA4-E3B2BFC38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986" y="2928531"/>
            <a:ext cx="683368" cy="417466"/>
          </a:xfrm>
          <a:prstGeom prst="rect">
            <a:avLst/>
          </a:prstGeom>
        </p:spPr>
      </p:pic>
      <p:sp>
        <p:nvSpPr>
          <p:cNvPr id="27" name="BlokTextu 26">
            <a:extLst>
              <a:ext uri="{FF2B5EF4-FFF2-40B4-BE49-F238E27FC236}">
                <a16:creationId xmlns:a16="http://schemas.microsoft.com/office/drawing/2014/main" id="{33D49CA3-3C06-44CD-9A66-215EB391AF73}"/>
              </a:ext>
            </a:extLst>
          </p:cNvPr>
          <p:cNvSpPr txBox="1"/>
          <p:nvPr/>
        </p:nvSpPr>
        <p:spPr>
          <a:xfrm>
            <a:off x="3447531" y="2682821"/>
            <a:ext cx="1322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/>
              <a:t>Považská Bystrica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3271BB57-92DB-4BD2-A67B-F6B65F182E57}"/>
              </a:ext>
            </a:extLst>
          </p:cNvPr>
          <p:cNvSpPr txBox="1"/>
          <p:nvPr/>
        </p:nvSpPr>
        <p:spPr>
          <a:xfrm>
            <a:off x="2015885" y="4185437"/>
            <a:ext cx="127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/>
              <a:t>Trnava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BF3C3464-4D19-47C3-8E50-265FC9C641F2}"/>
              </a:ext>
            </a:extLst>
          </p:cNvPr>
          <p:cNvSpPr txBox="1"/>
          <p:nvPr/>
        </p:nvSpPr>
        <p:spPr>
          <a:xfrm>
            <a:off x="3251548" y="4743209"/>
            <a:ext cx="127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/>
              <a:t>Nitra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84C170B1-C20C-4503-8C3F-8EF71AEFA0C5}"/>
              </a:ext>
            </a:extLst>
          </p:cNvPr>
          <p:cNvSpPr txBox="1"/>
          <p:nvPr/>
        </p:nvSpPr>
        <p:spPr>
          <a:xfrm>
            <a:off x="5585643" y="4473042"/>
            <a:ext cx="127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/>
              <a:t>Lučenec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B785FD10-1A89-41C4-A4CD-DECBC18834D4}"/>
              </a:ext>
            </a:extLst>
          </p:cNvPr>
          <p:cNvSpPr txBox="1"/>
          <p:nvPr/>
        </p:nvSpPr>
        <p:spPr>
          <a:xfrm>
            <a:off x="9203517" y="3980089"/>
            <a:ext cx="127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/>
              <a:t>Trebišov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A10E6622-A013-4981-A497-519137DC3E64}"/>
              </a:ext>
            </a:extLst>
          </p:cNvPr>
          <p:cNvSpPr txBox="1"/>
          <p:nvPr/>
        </p:nvSpPr>
        <p:spPr>
          <a:xfrm>
            <a:off x="8636324" y="3121256"/>
            <a:ext cx="127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/>
              <a:t>Prešov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E76948AF-7762-49B0-ADA0-BBC339035E2E}"/>
              </a:ext>
            </a:extLst>
          </p:cNvPr>
          <p:cNvSpPr txBox="1"/>
          <p:nvPr/>
        </p:nvSpPr>
        <p:spPr>
          <a:xfrm>
            <a:off x="7928856" y="2734445"/>
            <a:ext cx="127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/>
              <a:t>Sabinov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FB390A69-CA28-4DEA-9838-70C78BAAFB06}"/>
              </a:ext>
            </a:extLst>
          </p:cNvPr>
          <p:cNvSpPr txBox="1"/>
          <p:nvPr/>
        </p:nvSpPr>
        <p:spPr>
          <a:xfrm>
            <a:off x="5585643" y="3507213"/>
            <a:ext cx="127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/>
              <a:t>Brezno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958940E0-208B-4474-AAA1-45455E38944F}"/>
              </a:ext>
            </a:extLst>
          </p:cNvPr>
          <p:cNvSpPr txBox="1"/>
          <p:nvPr/>
        </p:nvSpPr>
        <p:spPr>
          <a:xfrm>
            <a:off x="4278913" y="3825853"/>
            <a:ext cx="127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/>
              <a:t>Žiar nad Hronom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2CE0F664-16C2-4765-AADC-D4F22CCF324B}"/>
              </a:ext>
            </a:extLst>
          </p:cNvPr>
          <p:cNvSpPr txBox="1"/>
          <p:nvPr/>
        </p:nvSpPr>
        <p:spPr>
          <a:xfrm>
            <a:off x="1619243" y="5379764"/>
            <a:ext cx="127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/>
              <a:t>Bratislava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0832F106-42DC-4761-B6E4-22B3A3E6DF5C}"/>
              </a:ext>
            </a:extLst>
          </p:cNvPr>
          <p:cNvSpPr txBox="1"/>
          <p:nvPr/>
        </p:nvSpPr>
        <p:spPr>
          <a:xfrm>
            <a:off x="9680840" y="3301809"/>
            <a:ext cx="127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/>
              <a:t>Humenné</a:t>
            </a:r>
          </a:p>
        </p:txBody>
      </p:sp>
      <p:pic>
        <p:nvPicPr>
          <p:cNvPr id="40" name="Obrázok 39">
            <a:extLst>
              <a:ext uri="{FF2B5EF4-FFF2-40B4-BE49-F238E27FC236}">
                <a16:creationId xmlns:a16="http://schemas.microsoft.com/office/drawing/2014/main" id="{2B330FB5-F852-42E1-B178-4C386CC2F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47" y="4934830"/>
            <a:ext cx="385631" cy="385631"/>
          </a:xfrm>
          <a:prstGeom prst="rect">
            <a:avLst/>
          </a:prstGeom>
        </p:spPr>
      </p:pic>
      <p:sp>
        <p:nvSpPr>
          <p:cNvPr id="41" name="BlokTextu 40">
            <a:extLst>
              <a:ext uri="{FF2B5EF4-FFF2-40B4-BE49-F238E27FC236}">
                <a16:creationId xmlns:a16="http://schemas.microsoft.com/office/drawing/2014/main" id="{D59EBCD6-9E02-4FA5-A5B3-CA8E588C6B16}"/>
              </a:ext>
            </a:extLst>
          </p:cNvPr>
          <p:cNvSpPr txBox="1"/>
          <p:nvPr/>
        </p:nvSpPr>
        <p:spPr>
          <a:xfrm>
            <a:off x="2367384" y="5010483"/>
            <a:ext cx="21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+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6A3E14C4-D195-404B-A159-FD23C6432CAC}"/>
              </a:ext>
            </a:extLst>
          </p:cNvPr>
          <p:cNvSpPr txBox="1"/>
          <p:nvPr/>
        </p:nvSpPr>
        <p:spPr>
          <a:xfrm>
            <a:off x="3979603" y="4402370"/>
            <a:ext cx="21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+</a:t>
            </a:r>
          </a:p>
        </p:txBody>
      </p:sp>
      <p:pic>
        <p:nvPicPr>
          <p:cNvPr id="48" name="Obrázok 47" descr="Obrázok, na ktorom je ClipArt, znak&#10;&#10;Popis sa automaticky vygeneroval">
            <a:extLst>
              <a:ext uri="{FF2B5EF4-FFF2-40B4-BE49-F238E27FC236}">
                <a16:creationId xmlns:a16="http://schemas.microsoft.com/office/drawing/2014/main" id="{C01328E9-0711-4EEE-AD0E-023FB7A63F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64" y="4664888"/>
            <a:ext cx="543288" cy="299146"/>
          </a:xfrm>
          <a:prstGeom prst="rect">
            <a:avLst/>
          </a:prstGeom>
        </p:spPr>
      </p:pic>
      <p:pic>
        <p:nvPicPr>
          <p:cNvPr id="50" name="Obrázok 49">
            <a:extLst>
              <a:ext uri="{FF2B5EF4-FFF2-40B4-BE49-F238E27FC236}">
                <a16:creationId xmlns:a16="http://schemas.microsoft.com/office/drawing/2014/main" id="{E04D0BAF-478C-473C-9B45-611874A3A0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07" y="4344145"/>
            <a:ext cx="520245" cy="282762"/>
          </a:xfrm>
          <a:prstGeom prst="rect">
            <a:avLst/>
          </a:prstGeom>
        </p:spPr>
      </p:pic>
      <p:sp>
        <p:nvSpPr>
          <p:cNvPr id="51" name="Ovál 50">
            <a:extLst>
              <a:ext uri="{FF2B5EF4-FFF2-40B4-BE49-F238E27FC236}">
                <a16:creationId xmlns:a16="http://schemas.microsoft.com/office/drawing/2014/main" id="{BAFAE5C6-C633-46A2-B657-CFC9AF87AC92}"/>
              </a:ext>
            </a:extLst>
          </p:cNvPr>
          <p:cNvSpPr/>
          <p:nvPr/>
        </p:nvSpPr>
        <p:spPr>
          <a:xfrm>
            <a:off x="7490602" y="4455208"/>
            <a:ext cx="2151168" cy="2151168"/>
          </a:xfrm>
          <a:prstGeom prst="ellipse">
            <a:avLst/>
          </a:prstGeom>
          <a:solidFill>
            <a:srgbClr val="D7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3149D113-5545-4215-91C5-BB8787B31FFF}"/>
              </a:ext>
            </a:extLst>
          </p:cNvPr>
          <p:cNvSpPr txBox="1"/>
          <p:nvPr/>
        </p:nvSpPr>
        <p:spPr>
          <a:xfrm>
            <a:off x="7605550" y="4650216"/>
            <a:ext cx="1939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504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ANGESTELLTEN</a:t>
            </a:r>
            <a:endParaRPr lang="sk-SK" sz="1400" b="1" dirty="0">
              <a:solidFill>
                <a:schemeClr val="bg1"/>
              </a:solidFill>
            </a:endParaRPr>
          </a:p>
          <a:p>
            <a:pPr algn="ctr"/>
            <a:endParaRPr lang="sk-SK" sz="1600" b="1" dirty="0">
              <a:solidFill>
                <a:schemeClr val="bg1"/>
              </a:solidFill>
            </a:endParaRPr>
          </a:p>
          <a:p>
            <a:pPr algn="ctr"/>
            <a:r>
              <a:rPr lang="sk-SK" sz="2800" b="1" dirty="0">
                <a:solidFill>
                  <a:schemeClr val="bg1"/>
                </a:solidFill>
              </a:rPr>
              <a:t>3000</a:t>
            </a:r>
            <a:r>
              <a:rPr lang="sk-SK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</a:rPr>
              <a:t> </a:t>
            </a:r>
            <a:r>
              <a:rPr lang="de-DE" sz="1400" b="1" dirty="0">
                <a:solidFill>
                  <a:schemeClr val="bg1"/>
                </a:solidFill>
              </a:rPr>
              <a:t>STUDENTEN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D879571F-96A1-4F4F-88A0-37F5E8A060B2}"/>
              </a:ext>
            </a:extLst>
          </p:cNvPr>
          <p:cNvSpPr/>
          <p:nvPr/>
        </p:nvSpPr>
        <p:spPr>
          <a:xfrm>
            <a:off x="679864" y="1529233"/>
            <a:ext cx="1448792" cy="1448792"/>
          </a:xfrm>
          <a:prstGeom prst="ellipse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BBCCFE30-0882-4D6D-A255-63DAE48D6704}"/>
              </a:ext>
            </a:extLst>
          </p:cNvPr>
          <p:cNvSpPr txBox="1"/>
          <p:nvPr/>
        </p:nvSpPr>
        <p:spPr>
          <a:xfrm>
            <a:off x="849782" y="1627949"/>
            <a:ext cx="1108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2">
                    <a:lumMod val="25000"/>
                  </a:schemeClr>
                </a:solidFill>
              </a:rPr>
              <a:t>11</a:t>
            </a:r>
          </a:p>
          <a:p>
            <a:pPr algn="ctr"/>
            <a:r>
              <a:rPr lang="de-DE" sz="1400" b="1" dirty="0">
                <a:solidFill>
                  <a:schemeClr val="bg2">
                    <a:lumMod val="25000"/>
                  </a:schemeClr>
                </a:solidFill>
              </a:rPr>
              <a:t>STANDORTE IN DER SLOWAKEI</a:t>
            </a:r>
            <a:endParaRPr lang="sk-SK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24697260-03FD-437B-8C1A-7723167F80FD}"/>
              </a:ext>
            </a:extLst>
          </p:cNvPr>
          <p:cNvSpPr/>
          <p:nvPr/>
        </p:nvSpPr>
        <p:spPr>
          <a:xfrm>
            <a:off x="10170694" y="220728"/>
            <a:ext cx="1816824" cy="1816824"/>
          </a:xfrm>
          <a:prstGeom prst="ellipse">
            <a:avLst/>
          </a:prstGeom>
          <a:solidFill>
            <a:srgbClr val="008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BlokTextu 55">
            <a:extLst>
              <a:ext uri="{FF2B5EF4-FFF2-40B4-BE49-F238E27FC236}">
                <a16:creationId xmlns:a16="http://schemas.microsoft.com/office/drawing/2014/main" id="{4CB5C8B2-8E8C-48D4-A3E3-406E8E72F3CC}"/>
              </a:ext>
            </a:extLst>
          </p:cNvPr>
          <p:cNvSpPr txBox="1"/>
          <p:nvPr/>
        </p:nvSpPr>
        <p:spPr>
          <a:xfrm>
            <a:off x="10174378" y="458398"/>
            <a:ext cx="1816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6000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</a:rPr>
              <a:t>LEUTE IN DEN LEBENSLANG-LERNPROGRAMMEN</a:t>
            </a:r>
          </a:p>
        </p:txBody>
      </p:sp>
      <p:sp>
        <p:nvSpPr>
          <p:cNvPr id="39" name="Zástupný objekt pre pätu 1">
            <a:extLst>
              <a:ext uri="{FF2B5EF4-FFF2-40B4-BE49-F238E27FC236}">
                <a16:creationId xmlns:a16="http://schemas.microsoft.com/office/drawing/2014/main" id="{651DBBF4-6D46-4D4E-9FB8-359530FD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pic>
        <p:nvPicPr>
          <p:cNvPr id="42" name="Obrázok 41" descr="Obrázok, na ktorom je objekt&#10;&#10;Popis sa automaticky vygeneroval">
            <a:extLst>
              <a:ext uri="{FF2B5EF4-FFF2-40B4-BE49-F238E27FC236}">
                <a16:creationId xmlns:a16="http://schemas.microsoft.com/office/drawing/2014/main" id="{788D01FB-D247-44DE-9AD7-0D27DDB1C8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52" y="5194614"/>
            <a:ext cx="1038139" cy="4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8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ClipArt&#10;&#10;Popis sa automaticky vygeneroval">
            <a:extLst>
              <a:ext uri="{FF2B5EF4-FFF2-40B4-BE49-F238E27FC236}">
                <a16:creationId xmlns:a16="http://schemas.microsoft.com/office/drawing/2014/main" id="{402FE8F0-FE06-453E-907A-625565BE2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9" y="326570"/>
            <a:ext cx="1704131" cy="1022479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7FFF4644-C57A-463F-AA8B-A6D4BE5F11CC}"/>
              </a:ext>
            </a:extLst>
          </p:cNvPr>
          <p:cNvSpPr txBox="1"/>
          <p:nvPr/>
        </p:nvSpPr>
        <p:spPr>
          <a:xfrm>
            <a:off x="2015774" y="440376"/>
            <a:ext cx="925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Ausbau unseres Schulnetzwerks in der Slowakei</a:t>
            </a:r>
            <a:endParaRPr lang="en-US" sz="3600" b="1" dirty="0"/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EFF3E289-4D3A-4F6B-AA98-E3DBCE251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346324"/>
              </p:ext>
            </p:extLst>
          </p:nvPr>
        </p:nvGraphicFramePr>
        <p:xfrm>
          <a:off x="2550256" y="1349049"/>
          <a:ext cx="8722674" cy="339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0312FC2C-17CC-42E2-A8AA-BEB7763EE887}"/>
              </a:ext>
            </a:extLst>
          </p:cNvPr>
          <p:cNvCxnSpPr>
            <a:cxnSpLocks/>
          </p:cNvCxnSpPr>
          <p:nvPr/>
        </p:nvCxnSpPr>
        <p:spPr>
          <a:xfrm>
            <a:off x="8491823" y="3429000"/>
            <a:ext cx="0" cy="1064342"/>
          </a:xfrm>
          <a:prstGeom prst="line">
            <a:avLst/>
          </a:prstGeom>
          <a:ln w="19050">
            <a:solidFill>
              <a:srgbClr val="D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2CFBEDFE-EFFC-4D8F-8F60-B714ED20A24E}"/>
              </a:ext>
            </a:extLst>
          </p:cNvPr>
          <p:cNvCxnSpPr>
            <a:cxnSpLocks/>
          </p:cNvCxnSpPr>
          <p:nvPr/>
        </p:nvCxnSpPr>
        <p:spPr>
          <a:xfrm>
            <a:off x="8491823" y="4743693"/>
            <a:ext cx="0" cy="162604"/>
          </a:xfrm>
          <a:prstGeom prst="line">
            <a:avLst/>
          </a:prstGeom>
          <a:ln w="19050">
            <a:solidFill>
              <a:srgbClr val="D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ok 27" descr="Obrázok, na ktorom je ClipArt&#10;&#10;Popis sa automaticky vygeneroval">
            <a:extLst>
              <a:ext uri="{FF2B5EF4-FFF2-40B4-BE49-F238E27FC236}">
                <a16:creationId xmlns:a16="http://schemas.microsoft.com/office/drawing/2014/main" id="{5DDCCC96-4D68-49BE-BEE1-05BCC28C9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17" y="4867833"/>
            <a:ext cx="748146" cy="448888"/>
          </a:xfrm>
          <a:prstGeom prst="rect">
            <a:avLst/>
          </a:prstGeom>
        </p:spPr>
      </p:pic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A16695A9-2D46-43CE-85AB-3E6A634C919F}"/>
              </a:ext>
            </a:extLst>
          </p:cNvPr>
          <p:cNvCxnSpPr>
            <a:cxnSpLocks/>
          </p:cNvCxnSpPr>
          <p:nvPr/>
        </p:nvCxnSpPr>
        <p:spPr>
          <a:xfrm>
            <a:off x="9080451" y="4714085"/>
            <a:ext cx="0" cy="162604"/>
          </a:xfrm>
          <a:prstGeom prst="line">
            <a:avLst/>
          </a:prstGeom>
          <a:ln w="19050">
            <a:solidFill>
              <a:srgbClr val="D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ok 31" descr="Obrázok, na ktorom je ClipArt&#10;&#10;Popis sa automaticky vygeneroval">
            <a:extLst>
              <a:ext uri="{FF2B5EF4-FFF2-40B4-BE49-F238E27FC236}">
                <a16:creationId xmlns:a16="http://schemas.microsoft.com/office/drawing/2014/main" id="{3098C980-604B-46E7-9621-31BDE3E40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64" y="4876689"/>
            <a:ext cx="748146" cy="448888"/>
          </a:xfrm>
          <a:prstGeom prst="rect">
            <a:avLst/>
          </a:prstGeom>
        </p:spPr>
      </p:pic>
      <p:cxnSp>
        <p:nvCxnSpPr>
          <p:cNvPr id="34" name="Rovná spojnica 33">
            <a:extLst>
              <a:ext uri="{FF2B5EF4-FFF2-40B4-BE49-F238E27FC236}">
                <a16:creationId xmlns:a16="http://schemas.microsoft.com/office/drawing/2014/main" id="{D8562725-CB93-41F5-94C6-E51FE3E88A05}"/>
              </a:ext>
            </a:extLst>
          </p:cNvPr>
          <p:cNvCxnSpPr>
            <a:cxnSpLocks/>
          </p:cNvCxnSpPr>
          <p:nvPr/>
        </p:nvCxnSpPr>
        <p:spPr>
          <a:xfrm>
            <a:off x="9647173" y="2030136"/>
            <a:ext cx="0" cy="2505794"/>
          </a:xfrm>
          <a:prstGeom prst="line">
            <a:avLst/>
          </a:prstGeom>
          <a:ln w="19050">
            <a:solidFill>
              <a:srgbClr val="D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nica 37">
            <a:extLst>
              <a:ext uri="{FF2B5EF4-FFF2-40B4-BE49-F238E27FC236}">
                <a16:creationId xmlns:a16="http://schemas.microsoft.com/office/drawing/2014/main" id="{19EED6AB-D091-4208-8050-6AC4DBB104C3}"/>
              </a:ext>
            </a:extLst>
          </p:cNvPr>
          <p:cNvCxnSpPr>
            <a:cxnSpLocks/>
          </p:cNvCxnSpPr>
          <p:nvPr/>
        </p:nvCxnSpPr>
        <p:spPr>
          <a:xfrm>
            <a:off x="9647173" y="4729565"/>
            <a:ext cx="0" cy="162604"/>
          </a:xfrm>
          <a:prstGeom prst="line">
            <a:avLst/>
          </a:prstGeom>
          <a:ln w="19050">
            <a:solidFill>
              <a:srgbClr val="D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ázok 38" descr="Obrázok, na ktorom je ClipArt&#10;&#10;Popis sa automaticky vygeneroval">
            <a:extLst>
              <a:ext uri="{FF2B5EF4-FFF2-40B4-BE49-F238E27FC236}">
                <a16:creationId xmlns:a16="http://schemas.microsoft.com/office/drawing/2014/main" id="{6296F4C3-875A-4013-9B68-A3DC48EA0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047" y="4892169"/>
            <a:ext cx="748146" cy="448888"/>
          </a:xfrm>
          <a:prstGeom prst="rect">
            <a:avLst/>
          </a:prstGeom>
        </p:spPr>
      </p:pic>
      <p:sp>
        <p:nvSpPr>
          <p:cNvPr id="42" name="Vývojový diagram: spojnica 41">
            <a:extLst>
              <a:ext uri="{FF2B5EF4-FFF2-40B4-BE49-F238E27FC236}">
                <a16:creationId xmlns:a16="http://schemas.microsoft.com/office/drawing/2014/main" id="{901D9186-A711-4982-AC4E-C5D9AF4F35CC}"/>
              </a:ext>
            </a:extLst>
          </p:cNvPr>
          <p:cNvSpPr/>
          <p:nvPr/>
        </p:nvSpPr>
        <p:spPr>
          <a:xfrm>
            <a:off x="231969" y="2167967"/>
            <a:ext cx="2049837" cy="2010742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Vývojový diagram: spojnica 43">
            <a:extLst>
              <a:ext uri="{FF2B5EF4-FFF2-40B4-BE49-F238E27FC236}">
                <a16:creationId xmlns:a16="http://schemas.microsoft.com/office/drawing/2014/main" id="{44AD03D9-0868-455A-A800-72016525278E}"/>
              </a:ext>
            </a:extLst>
          </p:cNvPr>
          <p:cNvSpPr/>
          <p:nvPr/>
        </p:nvSpPr>
        <p:spPr>
          <a:xfrm>
            <a:off x="630524" y="4503246"/>
            <a:ext cx="2028184" cy="2028184"/>
          </a:xfrm>
          <a:prstGeom prst="flowChartConnector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7EC829DF-95A9-4F53-9768-EDE22B388D61}"/>
              </a:ext>
            </a:extLst>
          </p:cNvPr>
          <p:cNvSpPr txBox="1"/>
          <p:nvPr/>
        </p:nvSpPr>
        <p:spPr>
          <a:xfrm>
            <a:off x="759771" y="4668066"/>
            <a:ext cx="1838719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sk-SK" sz="3200" b="1" dirty="0">
                <a:solidFill>
                  <a:schemeClr val="bg2">
                    <a:lumMod val="25000"/>
                  </a:schemeClr>
                </a:solidFill>
                <a:cs typeface="Calibri"/>
              </a:rPr>
              <a:t>95 %</a:t>
            </a:r>
            <a:endParaRPr lang="sk-SK" sz="32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ctr"/>
            <a:r>
              <a:rPr lang="de-DE" sz="1400" b="1" dirty="0">
                <a:solidFill>
                  <a:schemeClr val="bg2">
                    <a:lumMod val="25000"/>
                  </a:schemeClr>
                </a:solidFill>
              </a:rPr>
              <a:t>UNSERER ABSOLVENTEN SIND AUF DEM ARBEITSMARKT ERFOLGREICH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sk-SK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4A96FA50-5CCC-40DE-A6A2-0F2086025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42" y="5292893"/>
            <a:ext cx="748149" cy="448889"/>
          </a:xfrm>
          <a:prstGeom prst="rect">
            <a:avLst/>
          </a:prstGeom>
        </p:spPr>
      </p:pic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06A671BE-38C3-41B2-8B8E-1E24906E458F}"/>
              </a:ext>
            </a:extLst>
          </p:cNvPr>
          <p:cNvCxnSpPr>
            <a:cxnSpLocks/>
          </p:cNvCxnSpPr>
          <p:nvPr/>
        </p:nvCxnSpPr>
        <p:spPr>
          <a:xfrm>
            <a:off x="3308824" y="4118994"/>
            <a:ext cx="0" cy="416936"/>
          </a:xfrm>
          <a:prstGeom prst="line">
            <a:avLst/>
          </a:prstGeom>
          <a:ln w="19050">
            <a:solidFill>
              <a:srgbClr val="D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nica 34">
            <a:extLst>
              <a:ext uri="{FF2B5EF4-FFF2-40B4-BE49-F238E27FC236}">
                <a16:creationId xmlns:a16="http://schemas.microsoft.com/office/drawing/2014/main" id="{01F6B637-5965-48A3-98C7-923D914CB573}"/>
              </a:ext>
            </a:extLst>
          </p:cNvPr>
          <p:cNvCxnSpPr>
            <a:cxnSpLocks/>
          </p:cNvCxnSpPr>
          <p:nvPr/>
        </p:nvCxnSpPr>
        <p:spPr>
          <a:xfrm>
            <a:off x="3308824" y="4714085"/>
            <a:ext cx="0" cy="162604"/>
          </a:xfrm>
          <a:prstGeom prst="line">
            <a:avLst/>
          </a:prstGeom>
          <a:ln w="19050">
            <a:solidFill>
              <a:srgbClr val="D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ázok 35" descr="Obrázok, na ktorom je ClipArt&#10;&#10;Popis sa automaticky vygeneroval">
            <a:extLst>
              <a:ext uri="{FF2B5EF4-FFF2-40B4-BE49-F238E27FC236}">
                <a16:creationId xmlns:a16="http://schemas.microsoft.com/office/drawing/2014/main" id="{E2B296BF-6AA7-44B3-9013-991DBDA21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04399"/>
            <a:ext cx="683368" cy="417466"/>
          </a:xfrm>
          <a:prstGeom prst="rect">
            <a:avLst/>
          </a:prstGeom>
        </p:spPr>
      </p:pic>
      <p:cxnSp>
        <p:nvCxnSpPr>
          <p:cNvPr id="37" name="Rovná spojnica 36">
            <a:extLst>
              <a:ext uri="{FF2B5EF4-FFF2-40B4-BE49-F238E27FC236}">
                <a16:creationId xmlns:a16="http://schemas.microsoft.com/office/drawing/2014/main" id="{BD3B0579-32F2-45CF-B0F7-A6B553389DE5}"/>
              </a:ext>
            </a:extLst>
          </p:cNvPr>
          <p:cNvCxnSpPr>
            <a:cxnSpLocks/>
          </p:cNvCxnSpPr>
          <p:nvPr/>
        </p:nvCxnSpPr>
        <p:spPr>
          <a:xfrm>
            <a:off x="4459514" y="3892492"/>
            <a:ext cx="0" cy="643438"/>
          </a:xfrm>
          <a:prstGeom prst="line">
            <a:avLst/>
          </a:prstGeom>
          <a:ln w="19050">
            <a:solidFill>
              <a:srgbClr val="D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>
            <a:extLst>
              <a:ext uri="{FF2B5EF4-FFF2-40B4-BE49-F238E27FC236}">
                <a16:creationId xmlns:a16="http://schemas.microsoft.com/office/drawing/2014/main" id="{9A8512BA-94ED-408D-AF00-E0E5A89891DC}"/>
              </a:ext>
            </a:extLst>
          </p:cNvPr>
          <p:cNvCxnSpPr>
            <a:cxnSpLocks/>
          </p:cNvCxnSpPr>
          <p:nvPr/>
        </p:nvCxnSpPr>
        <p:spPr>
          <a:xfrm>
            <a:off x="4459514" y="4713511"/>
            <a:ext cx="0" cy="153071"/>
          </a:xfrm>
          <a:prstGeom prst="line">
            <a:avLst/>
          </a:prstGeom>
          <a:ln w="19050">
            <a:solidFill>
              <a:srgbClr val="D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Obrázok 42" descr="Obrázok, na ktorom je ClipArt&#10;&#10;Popis sa automaticky vygeneroval">
            <a:extLst>
              <a:ext uri="{FF2B5EF4-FFF2-40B4-BE49-F238E27FC236}">
                <a16:creationId xmlns:a16="http://schemas.microsoft.com/office/drawing/2014/main" id="{F78C3762-C531-44F2-A719-ECB6C0F88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62" y="4899255"/>
            <a:ext cx="683368" cy="417466"/>
          </a:xfrm>
          <a:prstGeom prst="rect">
            <a:avLst/>
          </a:prstGeom>
        </p:spPr>
      </p:pic>
      <p:cxnSp>
        <p:nvCxnSpPr>
          <p:cNvPr id="46" name="Rovná spojnica 45">
            <a:extLst>
              <a:ext uri="{FF2B5EF4-FFF2-40B4-BE49-F238E27FC236}">
                <a16:creationId xmlns:a16="http://schemas.microsoft.com/office/drawing/2014/main" id="{B86024B7-4855-475C-9AED-DFB194BD32EA}"/>
              </a:ext>
            </a:extLst>
          </p:cNvPr>
          <p:cNvCxnSpPr>
            <a:cxnSpLocks/>
          </p:cNvCxnSpPr>
          <p:nvPr/>
        </p:nvCxnSpPr>
        <p:spPr>
          <a:xfrm>
            <a:off x="6189044" y="3691156"/>
            <a:ext cx="0" cy="844774"/>
          </a:xfrm>
          <a:prstGeom prst="line">
            <a:avLst/>
          </a:prstGeom>
          <a:ln w="19050">
            <a:solidFill>
              <a:srgbClr val="D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nica 46">
            <a:extLst>
              <a:ext uri="{FF2B5EF4-FFF2-40B4-BE49-F238E27FC236}">
                <a16:creationId xmlns:a16="http://schemas.microsoft.com/office/drawing/2014/main" id="{5A87E535-73AC-4646-957A-3CEB0B57FB26}"/>
              </a:ext>
            </a:extLst>
          </p:cNvPr>
          <p:cNvCxnSpPr>
            <a:cxnSpLocks/>
          </p:cNvCxnSpPr>
          <p:nvPr/>
        </p:nvCxnSpPr>
        <p:spPr>
          <a:xfrm>
            <a:off x="6189044" y="4751328"/>
            <a:ext cx="0" cy="153071"/>
          </a:xfrm>
          <a:prstGeom prst="line">
            <a:avLst/>
          </a:prstGeom>
          <a:ln w="19050">
            <a:solidFill>
              <a:srgbClr val="D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Obrázok 47" descr="Obrázok, na ktorom je ClipArt&#10;&#10;Popis sa automaticky vygeneroval">
            <a:extLst>
              <a:ext uri="{FF2B5EF4-FFF2-40B4-BE49-F238E27FC236}">
                <a16:creationId xmlns:a16="http://schemas.microsoft.com/office/drawing/2014/main" id="{89F1E413-A641-4E6C-9869-D07D1CC86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76" y="4923031"/>
            <a:ext cx="683368" cy="417466"/>
          </a:xfrm>
          <a:prstGeom prst="rect">
            <a:avLst/>
          </a:prstGeom>
        </p:spPr>
      </p:pic>
      <p:sp>
        <p:nvSpPr>
          <p:cNvPr id="27" name="Zástupný objekt pre pätu 1">
            <a:extLst>
              <a:ext uri="{FF2B5EF4-FFF2-40B4-BE49-F238E27FC236}">
                <a16:creationId xmlns:a16="http://schemas.microsoft.com/office/drawing/2014/main" id="{FAD06CFB-C426-42CD-9785-C2FF6A3C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2756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>
            <a:extLst>
              <a:ext uri="{FF2B5EF4-FFF2-40B4-BE49-F238E27FC236}">
                <a16:creationId xmlns:a16="http://schemas.microsoft.com/office/drawing/2014/main" id="{14789E75-FCC9-4EA3-A936-535EF252D2E3}"/>
              </a:ext>
            </a:extLst>
          </p:cNvPr>
          <p:cNvSpPr/>
          <p:nvPr/>
        </p:nvSpPr>
        <p:spPr>
          <a:xfrm>
            <a:off x="1102337" y="1323363"/>
            <a:ext cx="4211273" cy="421127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CAF2B56-B1A4-47E4-A763-A757DA8A89D8}"/>
              </a:ext>
            </a:extLst>
          </p:cNvPr>
          <p:cNvSpPr txBox="1"/>
          <p:nvPr/>
        </p:nvSpPr>
        <p:spPr>
          <a:xfrm>
            <a:off x="6114911" y="2459503"/>
            <a:ext cx="5368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/>
              <a:t>DSA</a:t>
            </a:r>
            <a:endParaRPr lang="de-DE" sz="6000" b="1" dirty="0"/>
          </a:p>
          <a:p>
            <a:r>
              <a:rPr lang="de-DE" sz="6000" b="1" dirty="0"/>
              <a:t>Unsere Tätigkeit</a:t>
            </a:r>
            <a:endParaRPr lang="sk-SK" sz="6000" b="1" dirty="0"/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1CEC33CC-47C2-40C4-835E-598451F72DAB}"/>
              </a:ext>
            </a:extLst>
          </p:cNvPr>
          <p:cNvCxnSpPr>
            <a:cxnSpLocks/>
          </p:cNvCxnSpPr>
          <p:nvPr/>
        </p:nvCxnSpPr>
        <p:spPr>
          <a:xfrm>
            <a:off x="5714260" y="1168166"/>
            <a:ext cx="0" cy="45216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jekt pre pätu 1">
            <a:extLst>
              <a:ext uri="{FF2B5EF4-FFF2-40B4-BE49-F238E27FC236}">
                <a16:creationId xmlns:a16="http://schemas.microsoft.com/office/drawing/2014/main" id="{90E30517-D86E-4C01-BE03-038D1028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1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ClipArt&#10;&#10;Popis sa automaticky vygeneroval">
            <a:extLst>
              <a:ext uri="{FF2B5EF4-FFF2-40B4-BE49-F238E27FC236}">
                <a16:creationId xmlns:a16="http://schemas.microsoft.com/office/drawing/2014/main" id="{100EDC90-6EB5-4D01-A65A-1714DBB22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9" y="326570"/>
            <a:ext cx="1704131" cy="1022479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153A3A72-3A75-4413-8D7F-D14CA4A05A8A}"/>
              </a:ext>
            </a:extLst>
          </p:cNvPr>
          <p:cNvSpPr txBox="1"/>
          <p:nvPr/>
        </p:nvSpPr>
        <p:spPr>
          <a:xfrm>
            <a:off x="2024743" y="376144"/>
            <a:ext cx="967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/>
              <a:t>Bereiche unserer Tätigkeit</a:t>
            </a:r>
            <a:endParaRPr lang="sk-SK" sz="5400" b="1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D8B90EB-D237-491E-B53B-355ACF4C15EB}"/>
              </a:ext>
            </a:extLst>
          </p:cNvPr>
          <p:cNvSpPr/>
          <p:nvPr/>
        </p:nvSpPr>
        <p:spPr>
          <a:xfrm>
            <a:off x="378620" y="2061022"/>
            <a:ext cx="3493580" cy="349358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70C04D88-583F-4AAA-973A-DDAD6CC53A5C}"/>
              </a:ext>
            </a:extLst>
          </p:cNvPr>
          <p:cNvCxnSpPr>
            <a:cxnSpLocks/>
          </p:cNvCxnSpPr>
          <p:nvPr/>
        </p:nvCxnSpPr>
        <p:spPr>
          <a:xfrm>
            <a:off x="4169328" y="1961152"/>
            <a:ext cx="0" cy="380208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7FA8287F-B012-49B5-AAB4-16FD773641E6}"/>
              </a:ext>
            </a:extLst>
          </p:cNvPr>
          <p:cNvSpPr txBox="1"/>
          <p:nvPr/>
        </p:nvSpPr>
        <p:spPr>
          <a:xfrm>
            <a:off x="4707905" y="2148953"/>
            <a:ext cx="7105475" cy="34163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Automobilindustrie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Wasser</a:t>
            </a:r>
            <a:r>
              <a:rPr lang="sk-SK" dirty="0" err="1">
                <a:solidFill>
                  <a:schemeClr val="bg2">
                    <a:lumMod val="25000"/>
                  </a:schemeClr>
                </a:solidFill>
              </a:rPr>
              <a:t>wirtschaft</a:t>
            </a:r>
            <a:endParaRPr lang="sk-SK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>
                <a:solidFill>
                  <a:schemeClr val="bg2">
                    <a:lumMod val="25000"/>
                  </a:schemeClr>
                </a:solidFill>
              </a:rPr>
              <a:t>Logistik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>
                <a:solidFill>
                  <a:schemeClr val="bg2">
                    <a:lumMod val="25000"/>
                  </a:schemeClr>
                </a:solidFill>
              </a:rPr>
              <a:t>Technisches</a:t>
            </a:r>
            <a:r>
              <a:rPr lang="sk-SK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bg2">
                    <a:lumMod val="25000"/>
                  </a:schemeClr>
                </a:solidFill>
              </a:rPr>
              <a:t>Ingenieurwesen</a:t>
            </a:r>
            <a:r>
              <a:rPr lang="sk-SK" dirty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sk-SK" dirty="0" err="1">
                <a:solidFill>
                  <a:schemeClr val="bg2">
                    <a:lumMod val="25000"/>
                  </a:schemeClr>
                </a:solidFill>
              </a:rPr>
              <a:t>Mechatronik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Polytechni</a:t>
            </a:r>
            <a:r>
              <a:rPr lang="sk-SK" dirty="0">
                <a:solidFill>
                  <a:schemeClr val="bg2">
                    <a:lumMod val="25000"/>
                  </a:schemeClr>
                </a:solidFill>
              </a:rPr>
              <a:t>k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Biotechnologie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und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Pharmakologie</a:t>
            </a:r>
            <a:endParaRPr lang="sk-SK" dirty="0">
              <a:solidFill>
                <a:schemeClr val="bg2">
                  <a:lumMod val="25000"/>
                </a:schemeClr>
              </a:solidFill>
            </a:endParaRPr>
          </a:p>
          <a:p>
            <a:endParaRPr lang="sk-SK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Zástupný objekt pre pätu 1">
            <a:extLst>
              <a:ext uri="{FF2B5EF4-FFF2-40B4-BE49-F238E27FC236}">
                <a16:creationId xmlns:a16="http://schemas.microsoft.com/office/drawing/2014/main" id="{01E0EBD5-E8EF-41BE-B31A-5ABC726F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524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ClipArt&#10;&#10;Popis sa automaticky vygeneroval">
            <a:extLst>
              <a:ext uri="{FF2B5EF4-FFF2-40B4-BE49-F238E27FC236}">
                <a16:creationId xmlns:a16="http://schemas.microsoft.com/office/drawing/2014/main" id="{B516034D-A1C2-4711-BDE5-D0608CEAF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9" y="326570"/>
            <a:ext cx="1704131" cy="1022479"/>
          </a:xfrm>
          <a:prstGeom prst="rect">
            <a:avLst/>
          </a:prstGeom>
        </p:spPr>
      </p:pic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29AAF448-FCA5-4323-AEE2-315D2E52862C}"/>
              </a:ext>
            </a:extLst>
          </p:cNvPr>
          <p:cNvCxnSpPr>
            <a:cxnSpLocks/>
          </p:cNvCxnSpPr>
          <p:nvPr/>
        </p:nvCxnSpPr>
        <p:spPr>
          <a:xfrm>
            <a:off x="4621910" y="1424945"/>
            <a:ext cx="0" cy="462472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9432D256-A8B9-4315-9262-A2DD83DAB945}"/>
              </a:ext>
            </a:extLst>
          </p:cNvPr>
          <p:cNvSpPr/>
          <p:nvPr/>
        </p:nvSpPr>
        <p:spPr>
          <a:xfrm>
            <a:off x="893645" y="1424945"/>
            <a:ext cx="3144955" cy="314495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07F6E01-A21B-4A38-83C5-06D06D1AEEEC}"/>
              </a:ext>
            </a:extLst>
          </p:cNvPr>
          <p:cNvSpPr txBox="1"/>
          <p:nvPr/>
        </p:nvSpPr>
        <p:spPr>
          <a:xfrm>
            <a:off x="4901269" y="1352039"/>
            <a:ext cx="7105475" cy="477053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DSA ist der einzige private Anbieter von beruflicher technischer Ausbildung in der Slowakei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Branchen unserer Tätigkeit werden sorgfältig aufgrund der Bedürfnisse des Markt</a:t>
            </a:r>
            <a:r>
              <a:rPr lang="sk-SK" sz="1600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s ausgewählt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Wir erhalten fortgeschrittenes Know-how von unserem deutschen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Dank unserem flexiblen Ansatz und unseren maßgeschneiderten Dienstleistungen können wir uns an Bedürfnisse jedes Industrieunternehmens 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Der gegenseitige Erfahrungs- und Wissensaustausch zwischen DSA und Partnerunternehmen sorgt für ein nachhaltiges Modell kontinuierlicher Ergebnisverbesserung</a:t>
            </a:r>
          </a:p>
          <a:p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25000"/>
                  </a:schemeClr>
                </a:solidFill>
              </a:rPr>
              <a:t>DSA-Vertreter sind Mitglieder von Standes- und Industrieverbänden und -räten. DSA ist auch Mitglied der EVBB – Europäischer Verband Beruflicher Bildungsträger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7543126-F7E7-4239-9FEB-9E0AB562DCBE}"/>
              </a:ext>
            </a:extLst>
          </p:cNvPr>
          <p:cNvSpPr txBox="1"/>
          <p:nvPr/>
        </p:nvSpPr>
        <p:spPr>
          <a:xfrm>
            <a:off x="2024743" y="376144"/>
            <a:ext cx="967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/>
              <a:t>DSA </a:t>
            </a:r>
            <a:r>
              <a:rPr lang="sk-SK" sz="5400" b="1" dirty="0" err="1"/>
              <a:t>und</a:t>
            </a:r>
            <a:r>
              <a:rPr lang="sk-SK" sz="5400" b="1" dirty="0"/>
              <a:t> </a:t>
            </a:r>
            <a:r>
              <a:rPr lang="sk-SK" sz="5400" b="1" dirty="0" err="1"/>
              <a:t>Industrie</a:t>
            </a:r>
            <a:endParaRPr lang="sk-SK" sz="5400" b="1" dirty="0"/>
          </a:p>
        </p:txBody>
      </p:sp>
      <p:sp>
        <p:nvSpPr>
          <p:cNvPr id="12" name="Zástupný objekt pre pätu 1">
            <a:extLst>
              <a:ext uri="{FF2B5EF4-FFF2-40B4-BE49-F238E27FC236}">
                <a16:creationId xmlns:a16="http://schemas.microsoft.com/office/drawing/2014/main" id="{B7217397-4FD5-4888-8352-9E74F8B2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DSA - Deutsch Slowakische Akademien - www.dsakademien.sk</a:t>
            </a:r>
            <a:endParaRPr lang="sk-SK"/>
          </a:p>
        </p:txBody>
      </p:sp>
      <p:pic>
        <p:nvPicPr>
          <p:cNvPr id="10" name="Obrázok 9" descr="Obrázok, na ktorom je objekt&#10;&#10;Popis sa automaticky vygeneroval">
            <a:extLst>
              <a:ext uri="{FF2B5EF4-FFF2-40B4-BE49-F238E27FC236}">
                <a16:creationId xmlns:a16="http://schemas.microsoft.com/office/drawing/2014/main" id="{F98D204C-FFE7-4AB6-BD40-5C0FE65B4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" y="4876582"/>
            <a:ext cx="3771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40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769</Words>
  <Application>Microsoft Office PowerPoint</Application>
  <PresentationFormat>Širokouhlá</PresentationFormat>
  <Paragraphs>144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Verdana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Michal Poliak</dc:creator>
  <cp:lastModifiedBy>Anna Sládeková</cp:lastModifiedBy>
  <cp:revision>8</cp:revision>
  <dcterms:created xsi:type="dcterms:W3CDTF">2019-02-05T07:16:38Z</dcterms:created>
  <dcterms:modified xsi:type="dcterms:W3CDTF">2019-06-21T14:05:40Z</dcterms:modified>
</cp:coreProperties>
</file>